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82" r:id="rId2"/>
    <p:sldId id="259" r:id="rId3"/>
    <p:sldId id="283" r:id="rId4"/>
    <p:sldId id="264" r:id="rId5"/>
    <p:sldId id="284" r:id="rId6"/>
    <p:sldId id="286" r:id="rId7"/>
    <p:sldId id="295" r:id="rId8"/>
    <p:sldId id="285" r:id="rId9"/>
    <p:sldId id="305" r:id="rId10"/>
    <p:sldId id="302" r:id="rId11"/>
    <p:sldId id="297" r:id="rId12"/>
    <p:sldId id="303" r:id="rId13"/>
    <p:sldId id="304" r:id="rId14"/>
    <p:sldId id="287" r:id="rId15"/>
    <p:sldId id="288" r:id="rId16"/>
    <p:sldId id="300" r:id="rId17"/>
    <p:sldId id="290" r:id="rId18"/>
    <p:sldId id="266" r:id="rId19"/>
    <p:sldId id="269" r:id="rId20"/>
    <p:sldId id="291" r:id="rId21"/>
    <p:sldId id="271" r:id="rId22"/>
    <p:sldId id="272" r:id="rId2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56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000000"/>
    <a:srgbClr val="B5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8" y="658"/>
      </p:cViewPr>
      <p:guideLst>
        <p:guide orient="horz" pos="2160"/>
        <p:guide pos="2880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7893-FA3A-4654-AEF2-DBC715F20F98}" type="datetimeFigureOut">
              <a:rPr lang="sv-SE" smtClean="0"/>
              <a:t>2018-12-11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D36FE-0590-48EF-A025-52F9274A49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4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5232-106C-457B-9ECC-7A198F23836D}" type="datetimeFigureOut">
              <a:rPr lang="sv-SE" smtClean="0"/>
              <a:pPr/>
              <a:t>2018-12-11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6B46-292D-44C0-A322-F7FF5151F8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0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88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02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68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82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0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17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232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0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36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51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886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82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796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35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46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6B46-292D-44C0-A322-F7FF5151F8F9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062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pic>
        <p:nvPicPr>
          <p:cNvPr id="5" name="Bildobjekt 4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68313" y="197485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9313" y="197485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83FA-4AC6-4492-8C83-DFD72CCACB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04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ga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49" r:id="rId8"/>
    <p:sldLayoutId id="2147483651" r:id="rId9"/>
    <p:sldLayoutId id="2147483656" r:id="rId10"/>
    <p:sldLayoutId id="214748368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618812"/>
          </a:xfrm>
        </p:spPr>
        <p:txBody>
          <a:bodyPr/>
          <a:lstStyle/>
          <a:p>
            <a:r>
              <a:rPr lang="sv-SE" sz="2800" dirty="0"/>
              <a:t>Välkommen till inflyttningsmöte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11211" y="1556792"/>
            <a:ext cx="8017200" cy="936104"/>
          </a:xfrm>
        </p:spPr>
        <p:txBody>
          <a:bodyPr>
            <a:normAutofit/>
          </a:bodyPr>
          <a:lstStyle/>
          <a:p>
            <a:r>
              <a:rPr lang="sv-SE" sz="4000" dirty="0"/>
              <a:t>Brf Kyssbron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4736D97-FD41-4741-B7D2-52494401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76872"/>
            <a:ext cx="6195807" cy="37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254DB406-FF4E-4F94-B878-B8E3FB71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862025"/>
          </a:xfrm>
        </p:spPr>
        <p:txBody>
          <a:bodyPr/>
          <a:lstStyle/>
          <a:p>
            <a:r>
              <a:rPr lang="sv-SE" dirty="0"/>
              <a:t>Sandnet Bredband 10 </a:t>
            </a:r>
            <a:r>
              <a:rPr lang="sv-SE" dirty="0" err="1"/>
              <a:t>mbit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01CF64-7296-46B2-AC01-2E24401D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1" b="8398"/>
          <a:stretch/>
        </p:blipFill>
        <p:spPr>
          <a:xfrm>
            <a:off x="3535518" y="1913490"/>
            <a:ext cx="2072964" cy="1224136"/>
          </a:xfrm>
          <a:prstGeom prst="rect">
            <a:avLst/>
          </a:prstGeom>
        </p:spPr>
      </p:pic>
      <p:pic>
        <p:nvPicPr>
          <p:cNvPr id="9" name="Platshållare för innehåll 3">
            <a:extLst>
              <a:ext uri="{FF2B5EF4-FFF2-40B4-BE49-F238E27FC236}">
                <a16:creationId xmlns:a16="http://schemas.microsoft.com/office/drawing/2014/main" id="{41E56C16-CE6B-4628-A461-B9A1E0CA8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2123"/>
          <a:stretch/>
        </p:blipFill>
        <p:spPr>
          <a:xfrm>
            <a:off x="1350210" y="3106310"/>
            <a:ext cx="6443579" cy="2578789"/>
          </a:xfrm>
          <a:prstGeom prst="rect">
            <a:avLst/>
          </a:prstGeom>
        </p:spPr>
      </p:pic>
      <p:pic>
        <p:nvPicPr>
          <p:cNvPr id="10" name="Platshållare för innehåll 3">
            <a:extLst>
              <a:ext uri="{FF2B5EF4-FFF2-40B4-BE49-F238E27FC236}">
                <a16:creationId xmlns:a16="http://schemas.microsoft.com/office/drawing/2014/main" id="{836DD256-4508-49D4-9054-C1B15BF8F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234"/>
          <a:stretch/>
        </p:blipFill>
        <p:spPr>
          <a:xfrm>
            <a:off x="1329493" y="5703111"/>
            <a:ext cx="6443579" cy="3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>
            <a:extLst>
              <a:ext uri="{FF2B5EF4-FFF2-40B4-BE49-F238E27FC236}">
                <a16:creationId xmlns:a16="http://schemas.microsoft.com/office/drawing/2014/main" id="{38F8F080-9FED-4AF2-83BD-E87EFEE7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862025"/>
          </a:xfrm>
        </p:spPr>
        <p:txBody>
          <a:bodyPr/>
          <a:lstStyle/>
          <a:p>
            <a:r>
              <a:rPr lang="sv-SE" dirty="0"/>
              <a:t>Sandnet tv digital bas 1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2EE799A-9E77-4F5F-AFAE-70E63BDB3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02" y="3933056"/>
            <a:ext cx="7500796" cy="142482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1E7F9FD-67BC-4753-ADCB-14ED84A39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5" t="6187" b="9158"/>
          <a:stretch/>
        </p:blipFill>
        <p:spPr>
          <a:xfrm>
            <a:off x="3347864" y="1844824"/>
            <a:ext cx="1776033" cy="17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E5D573-3100-4049-B11E-F2C729EC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Uppgradera tjänster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1F2A8E2-9447-4B16-87E7-43901338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08417"/>
            <a:ext cx="5760640" cy="309904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A656DEB-8F9D-429D-A789-D5C28730FFC0}"/>
              </a:ext>
            </a:extLst>
          </p:cNvPr>
          <p:cNvSpPr txBox="1"/>
          <p:nvPr/>
        </p:nvSpPr>
        <p:spPr>
          <a:xfrm>
            <a:off x="2483768" y="2996952"/>
            <a:ext cx="19442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000" b="1" dirty="0">
                <a:solidFill>
                  <a:srgbClr val="000000"/>
                </a:solidFill>
                <a:latin typeface="+mj-lt"/>
              </a:rPr>
              <a:t>BRF Kyssbron</a:t>
            </a:r>
          </a:p>
        </p:txBody>
      </p:sp>
    </p:spTree>
    <p:extLst>
      <p:ext uri="{BB962C8B-B14F-4D97-AF65-F5344CB8AC3E}">
        <p14:creationId xmlns:p14="http://schemas.microsoft.com/office/powerpoint/2010/main" val="416286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9C278-7980-4CC5-9C54-EA7DA471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718009"/>
          </a:xfrm>
        </p:spPr>
        <p:txBody>
          <a:bodyPr/>
          <a:lstStyle/>
          <a:p>
            <a:r>
              <a:rPr lang="sv-SE" dirty="0"/>
              <a:t>kontakt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EC862C5-8D48-44F1-82B5-ED3F58E9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6052">
            <a:off x="837026" y="2235392"/>
            <a:ext cx="3597976" cy="209918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DEA273B-63EB-4AB3-8060-62EB8CC34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241">
            <a:off x="4759726" y="3270052"/>
            <a:ext cx="3671591" cy="203663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6893D5A-E4D6-41B2-BBAB-E66CCBB2B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5" t="7377" r="25610" b="24464"/>
          <a:stretch/>
        </p:blipFill>
        <p:spPr>
          <a:xfrm>
            <a:off x="5997393" y="1556792"/>
            <a:ext cx="1075588" cy="8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förråd och garageplatser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804863" y="2420888"/>
            <a:ext cx="8015609" cy="4032448"/>
          </a:xfrm>
        </p:spPr>
        <p:txBody>
          <a:bodyPr/>
          <a:lstStyle/>
          <a:p>
            <a:r>
              <a:rPr lang="sv-SE" dirty="0"/>
              <a:t>Garageavtal skrivs i samband med upplåtelseavtalet – Gustav Björkman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Förråd – är numrerad med </a:t>
            </a:r>
            <a:r>
              <a:rPr lang="sv-SE" dirty="0" err="1"/>
              <a:t>lgh</a:t>
            </a:r>
            <a:r>
              <a:rPr lang="sv-SE" dirty="0"/>
              <a:t> nummer visas av Förvaltaren efter visning av lägenheten.</a:t>
            </a:r>
          </a:p>
        </p:txBody>
      </p:sp>
    </p:spTree>
    <p:extLst>
      <p:ext uri="{BB962C8B-B14F-4D97-AF65-F5344CB8AC3E}">
        <p14:creationId xmlns:p14="http://schemas.microsoft.com/office/powerpoint/2010/main" val="219175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B4F358CF-CAF6-4502-8407-8CDD25BC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6" y="3817144"/>
            <a:ext cx="952500" cy="952500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3598BA5-CD4E-471A-A70F-FB8871EF7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908720"/>
            <a:ext cx="5704017" cy="53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DF3F47-B697-4EA9-B9BD-A5B3C0F3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585"/>
            <a:ext cx="9144000" cy="50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20112" cy="935634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Inflyttnings-&amp; hisstider</a:t>
            </a:r>
            <a:endParaRPr lang="en-US" altLang="sv-SE" sz="3600" dirty="0">
              <a:latin typeface="Century Gothic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00808"/>
            <a:ext cx="4278313" cy="50300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v-SE" altLang="sv-SE" sz="2400" dirty="0">
                <a:latin typeface="Century Gothic" pitchFamily="34" charset="0"/>
              </a:rPr>
              <a:t>Från:2018-03-20</a:t>
            </a:r>
          </a:p>
          <a:p>
            <a:pPr eaLnBrk="1" hangingPunct="1"/>
            <a:r>
              <a:rPr lang="sv-SE" altLang="sv-SE" sz="2400" dirty="0">
                <a:latin typeface="Century Gothic" pitchFamily="34" charset="0"/>
              </a:rPr>
              <a:t>Till: 2018-03-29</a:t>
            </a:r>
          </a:p>
          <a:p>
            <a:pPr eaLnBrk="1" hangingPunct="1"/>
            <a:r>
              <a:rPr lang="sv-SE" altLang="sv-SE" sz="2400" dirty="0">
                <a:latin typeface="Century Gothic" pitchFamily="34" charset="0"/>
              </a:rPr>
              <a:t>Uppställning Flyttbil på Köpmangatan</a:t>
            </a:r>
          </a:p>
          <a:p>
            <a:pPr eaLnBrk="1" hangingPunct="1"/>
            <a:r>
              <a:rPr lang="sv-SE" altLang="sv-SE" sz="2400" dirty="0">
                <a:latin typeface="Century Gothic" pitchFamily="34" charset="0"/>
              </a:rPr>
              <a:t>Hissen är bokad för respektive </a:t>
            </a:r>
            <a:r>
              <a:rPr lang="sv-SE" altLang="sv-SE" sz="2400" dirty="0" err="1">
                <a:latin typeface="Century Gothic" pitchFamily="34" charset="0"/>
              </a:rPr>
              <a:t>lgh</a:t>
            </a:r>
            <a:r>
              <a:rPr lang="sv-SE" altLang="sv-SE" sz="2400" dirty="0">
                <a:latin typeface="Century Gothic" pitchFamily="34" charset="0"/>
              </a:rPr>
              <a:t>-köpare under 2,5 </a:t>
            </a:r>
            <a:r>
              <a:rPr lang="sv-SE" altLang="sv-SE" sz="2400" dirty="0" err="1">
                <a:latin typeface="Century Gothic" pitchFamily="34" charset="0"/>
              </a:rPr>
              <a:t>tim</a:t>
            </a:r>
            <a:r>
              <a:rPr lang="sv-SE" altLang="sv-SE" sz="2400" dirty="0">
                <a:latin typeface="Century Gothic" pitchFamily="34" charset="0"/>
              </a:rPr>
              <a:t> + 30 min </a:t>
            </a:r>
            <a:r>
              <a:rPr lang="sv-SE" altLang="sv-SE" sz="2400" dirty="0" err="1">
                <a:latin typeface="Century Gothic" pitchFamily="34" charset="0"/>
              </a:rPr>
              <a:t>upställningstid</a:t>
            </a:r>
            <a:r>
              <a:rPr lang="sv-SE" altLang="sv-SE" sz="2400" dirty="0">
                <a:latin typeface="Century Gothic" pitchFamily="34" charset="0"/>
              </a:rPr>
              <a:t> för flyttbil enl. separat schema</a:t>
            </a:r>
          </a:p>
          <a:p>
            <a:pPr eaLnBrk="1" hangingPunct="1"/>
            <a:r>
              <a:rPr lang="sv-SE" altLang="sv-SE" sz="2400" dirty="0" err="1">
                <a:latin typeface="Century Gothic" pitchFamily="34" charset="0"/>
              </a:rPr>
              <a:t>Ev</a:t>
            </a:r>
            <a:r>
              <a:rPr lang="sv-SE" altLang="sv-SE" sz="2400" dirty="0">
                <a:latin typeface="Century Gothic" pitchFamily="34" charset="0"/>
              </a:rPr>
              <a:t> byte av tid sker sinsemellan </a:t>
            </a:r>
          </a:p>
          <a:p>
            <a:pPr eaLnBrk="1" hangingPunct="1"/>
            <a:r>
              <a:rPr lang="sv-SE" altLang="sv-SE" sz="2400" dirty="0">
                <a:latin typeface="Century Gothic" pitchFamily="34" charset="0"/>
              </a:rPr>
              <a:t>Senare inflyttning sker med hänsyn till sina grannar		</a:t>
            </a:r>
          </a:p>
          <a:p>
            <a:pPr marL="0" indent="0" eaLnBrk="1" hangingPunct="1">
              <a:buNone/>
            </a:pPr>
            <a:endParaRPr lang="sv-SE" altLang="sv-SE" sz="2400" dirty="0">
              <a:latin typeface="Century Gothic" pitchFamily="34" charset="0"/>
            </a:endParaRPr>
          </a:p>
          <a:p>
            <a:pPr eaLnBrk="1" hangingPunct="1"/>
            <a:endParaRPr lang="sv-SE" altLang="sv-SE" sz="2800" dirty="0">
              <a:latin typeface="Century Gothic" pitchFamily="34" charset="0"/>
            </a:endParaRPr>
          </a:p>
          <a:p>
            <a:pPr eaLnBrk="1" hangingPunct="1"/>
            <a:endParaRPr lang="sv-SE" altLang="sv-SE" sz="2800" dirty="0">
              <a:latin typeface="Century Gothic" pitchFamily="34" charset="0"/>
            </a:endParaRPr>
          </a:p>
          <a:p>
            <a:pPr eaLnBrk="1" hangingPunct="1"/>
            <a:endParaRPr lang="sv-SE" altLang="sv-SE" sz="2800" dirty="0">
              <a:latin typeface="Century Gothic" pitchFamily="34" charset="0"/>
            </a:endParaRPr>
          </a:p>
          <a:p>
            <a:pPr eaLnBrk="1" hangingPunct="1"/>
            <a:endParaRPr lang="en-US" altLang="sv-SE" sz="2800" dirty="0">
              <a:latin typeface="Century Gothic" pitchFamily="34" charset="0"/>
            </a:endParaRPr>
          </a:p>
        </p:txBody>
      </p:sp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AE797CF0-81D2-4FB0-9E06-A5B5F62D2F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59313" y="2101551"/>
            <a:ext cx="4038600" cy="42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4"/>
            <a:ext cx="8229600" cy="935634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Avtalstecknande</a:t>
            </a:r>
            <a:endParaRPr lang="en-US" altLang="sv-SE" sz="3600" dirty="0">
              <a:latin typeface="Century Gothic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8841"/>
            <a:ext cx="4182616" cy="48691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000" dirty="0">
                <a:latin typeface="Century Gothic" pitchFamily="34" charset="0"/>
              </a:rPr>
              <a:t>Upplåtelseavtal  och garageplatsavtal 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sz="2000" dirty="0">
                <a:latin typeface="Century Gothic" pitchFamily="34" charset="0"/>
              </a:rPr>
              <a:t>Insats och tillval faktureras c:a 30 dagar innan inflyttning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sv-SE" altLang="sv-SE" sz="2000" dirty="0">
                <a:latin typeface="Century Gothic" pitchFamily="34" charset="0"/>
              </a:rPr>
              <a:t>Hemförsäkring och bostadsrättstillägg</a:t>
            </a:r>
          </a:p>
          <a:p>
            <a:pPr marL="0" indent="0">
              <a:lnSpc>
                <a:spcPct val="90000"/>
              </a:lnSpc>
              <a:buNone/>
            </a:pPr>
            <a:endParaRPr lang="sv-SE" altLang="sv-SE" sz="2000" dirty="0">
              <a:latin typeface="Century Gothic" pitchFamily="34" charset="0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D9F6378-32C9-4F4B-A2A8-80257D8B03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13" y="2813844"/>
            <a:ext cx="4038600" cy="2847975"/>
          </a:xfrm>
        </p:spPr>
      </p:pic>
    </p:spTree>
    <p:extLst>
      <p:ext uri="{BB962C8B-B14F-4D97-AF65-F5344CB8AC3E}">
        <p14:creationId xmlns:p14="http://schemas.microsoft.com/office/powerpoint/2010/main" val="1939703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20112" cy="791618"/>
          </a:xfrm>
        </p:spPr>
        <p:txBody>
          <a:bodyPr/>
          <a:lstStyle/>
          <a:p>
            <a:pPr eaLnBrk="1" hangingPunct="1"/>
            <a:r>
              <a:rPr lang="sv-SE" altLang="sv-SE" sz="3200" dirty="0">
                <a:latin typeface="Century Gothic" pitchFamily="34" charset="0"/>
              </a:rPr>
              <a:t>Vad händer på inflyttningsdagen?</a:t>
            </a:r>
            <a:endParaRPr lang="en-US" altLang="sv-SE" sz="3200" dirty="0">
              <a:latin typeface="Century Gothic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74850"/>
            <a:ext cx="4278313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sv-SE" altLang="sv-SE" sz="2000" dirty="0">
                <a:latin typeface="Century Gothic" pitchFamily="34" charset="0"/>
              </a:rPr>
              <a:t>Nycklar, taggar samt nyckel till postbox hämtas hos mäklaren.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highlight>
                <a:srgbClr val="FFFF00"/>
              </a:highlight>
              <a:latin typeface="Century Gothic" pitchFamily="34" charset="0"/>
            </a:endParaRPr>
          </a:p>
          <a:p>
            <a:pPr eaLnBrk="1" hangingPunct="1"/>
            <a:r>
              <a:rPr lang="sv-SE" altLang="sv-SE" sz="2000" dirty="0">
                <a:latin typeface="Century Gothic" pitchFamily="34" charset="0"/>
              </a:rPr>
              <a:t>HSB, </a:t>
            </a:r>
            <a:r>
              <a:rPr lang="sv-SE" altLang="sv-SE" sz="2000" dirty="0" err="1">
                <a:latin typeface="Century Gothic" pitchFamily="34" charset="0"/>
              </a:rPr>
              <a:t>Prenova</a:t>
            </a:r>
            <a:r>
              <a:rPr lang="sv-SE" altLang="sv-SE" sz="2000" dirty="0">
                <a:latin typeface="Century Gothic" pitchFamily="34" charset="0"/>
              </a:rPr>
              <a:t> och </a:t>
            </a:r>
            <a:r>
              <a:rPr lang="sv-SE" altLang="sv-SE" sz="2000" dirty="0" err="1">
                <a:latin typeface="Century Gothic" pitchFamily="34" charset="0"/>
              </a:rPr>
              <a:t>SandNet</a:t>
            </a:r>
            <a:r>
              <a:rPr lang="sv-SE" altLang="sv-SE" sz="2000" dirty="0">
                <a:latin typeface="Century Gothic" pitchFamily="34" charset="0"/>
              </a:rPr>
              <a:t> kommer att finnas på plats för </a:t>
            </a:r>
            <a:r>
              <a:rPr lang="sv-SE" altLang="sv-SE" sz="2000" dirty="0" err="1">
                <a:latin typeface="Century Gothic" pitchFamily="34" charset="0"/>
              </a:rPr>
              <a:t>ev</a:t>
            </a:r>
            <a:r>
              <a:rPr lang="sv-SE" altLang="sv-SE" sz="2000" dirty="0">
                <a:latin typeface="Century Gothic" pitchFamily="34" charset="0"/>
              </a:rPr>
              <a:t> frågor och funderingar (hjälp)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latin typeface="Century Gothic" pitchFamily="34" charset="0"/>
            </a:endParaRPr>
          </a:p>
          <a:p>
            <a:pPr eaLnBrk="1" hangingPunct="1"/>
            <a:r>
              <a:rPr lang="sv-SE" altLang="sv-SE" sz="2000" dirty="0">
                <a:latin typeface="Century Gothic" pitchFamily="34" charset="0"/>
              </a:rPr>
              <a:t>Avläsning av IMD (vatten och el)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latin typeface="Century Gothic" pitchFamily="34" charset="0"/>
            </a:endParaRPr>
          </a:p>
          <a:p>
            <a:pPr eaLnBrk="1" hangingPunct="1"/>
            <a:r>
              <a:rPr lang="sv-SE" altLang="sv-SE" sz="2000" dirty="0">
                <a:latin typeface="Century Gothic" pitchFamily="34" charset="0"/>
              </a:rPr>
              <a:t>Inflyttningspärm med drift och skötselinstruktioner(viktigt att ta del av)</a:t>
            </a:r>
            <a:br>
              <a:rPr lang="sv-SE" altLang="sv-SE" sz="2000" dirty="0">
                <a:latin typeface="Century Gothic" pitchFamily="34" charset="0"/>
              </a:rPr>
            </a:br>
            <a:endParaRPr lang="sv-SE" altLang="sv-SE" sz="2000" dirty="0">
              <a:latin typeface="Century Gothic" pitchFamily="34" charset="0"/>
            </a:endParaRPr>
          </a:p>
          <a:p>
            <a:pPr eaLnBrk="1" hangingPunct="1"/>
            <a:r>
              <a:rPr lang="sv-SE" altLang="sv-SE" sz="2000" dirty="0">
                <a:latin typeface="Century Gothic" pitchFamily="34" charset="0"/>
              </a:rPr>
              <a:t>Extra avfallscontainer kommer att ställa upp för flytt </a:t>
            </a:r>
            <a:r>
              <a:rPr lang="sv-SE" altLang="sv-SE" sz="2000" dirty="0" err="1">
                <a:latin typeface="Century Gothic" pitchFamily="34" charset="0"/>
              </a:rPr>
              <a:t>embalage</a:t>
            </a:r>
            <a:br>
              <a:rPr lang="sv-SE" altLang="sv-SE" sz="2000" dirty="0">
                <a:latin typeface="Century Gothic" pitchFamily="34" charset="0"/>
              </a:rPr>
            </a:br>
            <a:r>
              <a:rPr lang="sv-SE" altLang="sv-SE" sz="2000" dirty="0">
                <a:latin typeface="Century Gothic" pitchFamily="34" charset="0"/>
              </a:rPr>
              <a:t>(använd ej gårdshuset)</a:t>
            </a:r>
          </a:p>
          <a:p>
            <a:pPr eaLnBrk="1" hangingPunct="1"/>
            <a:endParaRPr lang="sv-SE" altLang="sv-SE" sz="2000" dirty="0">
              <a:latin typeface="Century Gothic" pitchFamily="34" charset="0"/>
            </a:endParaRPr>
          </a:p>
          <a:p>
            <a:pPr eaLnBrk="1" hangingPunct="1"/>
            <a:endParaRPr lang="sv-SE" altLang="sv-SE" sz="2000" dirty="0"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sv-SE" altLang="sv-SE" sz="2800" dirty="0">
                <a:latin typeface="Century Gothic" pitchFamily="34" charset="0"/>
              </a:rPr>
              <a:t> </a:t>
            </a:r>
          </a:p>
          <a:p>
            <a:pPr eaLnBrk="1" hangingPunct="1"/>
            <a:endParaRPr lang="sv-SE" altLang="sv-SE" sz="2800" dirty="0">
              <a:latin typeface="Century Gothic" pitchFamily="34" charset="0"/>
            </a:endParaRPr>
          </a:p>
          <a:p>
            <a:pPr eaLnBrk="1" hangingPunct="1"/>
            <a:endParaRPr lang="en-US" altLang="sv-SE" sz="2800" dirty="0">
              <a:latin typeface="Century Gothic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9" name="Picture 3" descr="C:\Users\30anwa01\AppData\Local\Microsoft\Windows\Temporary Internet Files\Content.IE5\TDGNLBGB\Hand-Tru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440998" cy="35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6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00" y="982799"/>
            <a:ext cx="8017200" cy="862025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Kvällens</a:t>
            </a:r>
            <a:r>
              <a:rPr lang="sv-SE" altLang="sv-SE" dirty="0"/>
              <a:t> </a:t>
            </a:r>
            <a:r>
              <a:rPr lang="sv-SE" altLang="sv-SE" dirty="0">
                <a:latin typeface="Century Gothic" pitchFamily="34" charset="0"/>
              </a:rPr>
              <a:t>agenda</a:t>
            </a:r>
            <a:endParaRPr lang="en-US" altLang="sv-SE" dirty="0"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4864"/>
            <a:ext cx="8229600" cy="42959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v-SE" altLang="sv-SE" sz="2000" b="1" dirty="0">
                <a:latin typeface="Century Gothic" pitchFamily="34" charset="0"/>
              </a:rPr>
              <a:t>Välkomnande och presentation av närvarande</a:t>
            </a:r>
          </a:p>
          <a:p>
            <a:pPr eaLnBrk="1" hangingPunct="1"/>
            <a:r>
              <a:rPr lang="sv-SE" altLang="sv-SE" sz="2000" b="1" dirty="0">
                <a:latin typeface="Century Gothic" pitchFamily="34" charset="0"/>
              </a:rPr>
              <a:t>Hur ligger vi till med produktionen? Magnus Carlsson</a:t>
            </a:r>
          </a:p>
          <a:p>
            <a:r>
              <a:rPr lang="sv-SE" altLang="sv-SE" sz="2000" b="1" dirty="0">
                <a:latin typeface="Century Gothic" pitchFamily="34" charset="0"/>
              </a:rPr>
              <a:t>Slutbesiktning &amp; garantier</a:t>
            </a:r>
          </a:p>
          <a:p>
            <a:r>
              <a:rPr lang="sv-SE" altLang="sv-SE" sz="2000" b="1" dirty="0">
                <a:latin typeface="Century Gothic" pitchFamily="34" charset="0"/>
              </a:rPr>
              <a:t>Bredband &amp; digital-TV, Sandnet, Thomas Norberg &amp; Malin Franevik</a:t>
            </a:r>
          </a:p>
          <a:p>
            <a:pPr eaLnBrk="1" hangingPunct="1"/>
            <a:r>
              <a:rPr lang="sv-SE" altLang="sv-SE" sz="2000" b="1" dirty="0">
                <a:latin typeface="Century Gothic" pitchFamily="34" charset="0"/>
              </a:rPr>
              <a:t>Visning av lägenhet</a:t>
            </a:r>
          </a:p>
          <a:p>
            <a:r>
              <a:rPr lang="sv-SE" altLang="sv-SE" sz="2000" b="1" dirty="0">
                <a:latin typeface="Century Gothic" pitchFamily="34" charset="0"/>
              </a:rPr>
              <a:t>Förråd och garageplatser, Magnus Carlsson</a:t>
            </a:r>
          </a:p>
          <a:p>
            <a:r>
              <a:rPr lang="sv-SE" altLang="sv-SE" sz="2000" b="1" dirty="0">
                <a:latin typeface="Century Gothic" pitchFamily="34" charset="0"/>
              </a:rPr>
              <a:t>Tecknande av avtal (upplåtelseavtal och garageavtal) Gustav Björkman</a:t>
            </a:r>
          </a:p>
          <a:p>
            <a:r>
              <a:rPr lang="sv-SE" altLang="sv-SE" sz="2000" b="1" dirty="0">
                <a:latin typeface="Century Gothic" pitchFamily="34" charset="0"/>
              </a:rPr>
              <a:t>Inflyttnings- &amp; hisstider, Magnus Carlsson</a:t>
            </a:r>
          </a:p>
          <a:p>
            <a:r>
              <a:rPr lang="sv-SE" altLang="sv-SE" sz="2000" b="1" dirty="0">
                <a:latin typeface="Century Gothic" pitchFamily="34" charset="0"/>
              </a:rPr>
              <a:t>Vad händer på inflyttningsdagen</a:t>
            </a:r>
            <a:endParaRPr lang="sv-SE" altLang="sv-SE" sz="2000" i="1" dirty="0">
              <a:latin typeface="Century Gothic" pitchFamily="34" charset="0"/>
            </a:endParaRPr>
          </a:p>
          <a:p>
            <a:pPr eaLnBrk="1" hangingPunct="1"/>
            <a:r>
              <a:rPr lang="sv-SE" altLang="sv-SE" sz="2100" b="1" dirty="0">
                <a:latin typeface="Century Gothic" pitchFamily="34" charset="0"/>
              </a:rPr>
              <a:t>NKI</a:t>
            </a:r>
          </a:p>
          <a:p>
            <a:pPr eaLnBrk="1" hangingPunct="1"/>
            <a:r>
              <a:rPr lang="sv-SE" altLang="sv-SE" sz="2000" b="1" dirty="0">
                <a:latin typeface="Century Gothic" pitchFamily="34" charset="0"/>
              </a:rPr>
              <a:t>Övrigt – frågor &amp; funderingar</a:t>
            </a:r>
            <a:endParaRPr lang="sv-SE" altLang="sv-SE" sz="2000" i="1" dirty="0">
              <a:latin typeface="Century Gothic" pitchFamily="34" charset="0"/>
            </a:endParaRPr>
          </a:p>
          <a:p>
            <a:pPr eaLnBrk="1" hangingPunct="1"/>
            <a:r>
              <a:rPr lang="sv-SE" altLang="sv-SE" sz="2000" b="1" dirty="0">
                <a:latin typeface="Century Gothic" pitchFamily="34" charset="0"/>
              </a:rPr>
              <a:t>Avslutning</a:t>
            </a:r>
            <a:br>
              <a:rPr lang="sv-SE" sz="2000" dirty="0"/>
            </a:br>
            <a:endParaRPr lang="en-US" altLang="sv-SE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efter inflyttning?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Felanmälan enl. rutin i inflyttningspärm</a:t>
            </a:r>
          </a:p>
          <a:p>
            <a:r>
              <a:rPr lang="sv-SE" dirty="0"/>
              <a:t>Icke akuta ”fel” gås igenom på Kvalitetskontroll ca 2 månader efter inflyttning, under september månad enl. separat kallelse.</a:t>
            </a:r>
          </a:p>
          <a:p>
            <a:r>
              <a:rPr lang="sv-SE" dirty="0"/>
              <a:t>HSB bjuder på en snickartimme, bokning görs på schema utanför hissen på Bottenplan</a:t>
            </a:r>
          </a:p>
          <a:p>
            <a:r>
              <a:rPr lang="sv-SE" dirty="0"/>
              <a:t>NKI mätning</a:t>
            </a:r>
          </a:p>
          <a:p>
            <a:r>
              <a:rPr lang="sv-SE" dirty="0"/>
              <a:t>Brf-infomöte inför överlämnande</a:t>
            </a:r>
          </a:p>
          <a:p>
            <a:r>
              <a:rPr lang="sv-SE" dirty="0"/>
              <a:t>Valberedning skall väljas</a:t>
            </a:r>
          </a:p>
          <a:p>
            <a:r>
              <a:rPr lang="sv-SE" dirty="0"/>
              <a:t>Överlämnadestämma under våren 2019</a:t>
            </a:r>
          </a:p>
        </p:txBody>
      </p:sp>
    </p:spTree>
    <p:extLst>
      <p:ext uri="{BB962C8B-B14F-4D97-AF65-F5344CB8AC3E}">
        <p14:creationId xmlns:p14="http://schemas.microsoft.com/office/powerpoint/2010/main" val="54040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20112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övrigt</a:t>
            </a:r>
            <a:endParaRPr lang="en-US" altLang="sv-SE" sz="3600" dirty="0">
              <a:latin typeface="Century Gothic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74850"/>
            <a:ext cx="491946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Glöm inte att göra en adressändring !</a:t>
            </a:r>
          </a:p>
          <a:p>
            <a:pPr eaLnBrk="1" hangingPunct="1"/>
            <a:r>
              <a:rPr lang="sv-SE" altLang="sv-SE" dirty="0">
                <a:latin typeface="Century Gothic" pitchFamily="34" charset="0"/>
              </a:rPr>
              <a:t>Övernattningslgh kommer att färdigställas i samband med inflyttning.</a:t>
            </a:r>
          </a:p>
          <a:p>
            <a:pPr eaLnBrk="1" hangingPunct="1"/>
            <a:r>
              <a:rPr lang="sv-SE" altLang="sv-SE" dirty="0">
                <a:latin typeface="Century Gothic" pitchFamily="34" charset="0"/>
              </a:rPr>
              <a:t>Bokning av övernattningslägenheten görs på schema som sitter utanför övernattningslägenheten.</a:t>
            </a:r>
          </a:p>
          <a:p>
            <a:pPr eaLnBrk="1" hangingPunct="1"/>
            <a:endParaRPr lang="en-US" altLang="sv-SE" dirty="0">
              <a:latin typeface="Century Gothic" pitchFamily="34" charset="0"/>
            </a:endParaRPr>
          </a:p>
        </p:txBody>
      </p:sp>
      <p:pic>
        <p:nvPicPr>
          <p:cNvPr id="17412" name="Picture 6" descr="C:\Users\awr\AppData\Local\Microsoft\Windows\Temporary Internet Files\Content.IE5\02RM8LC5\MP90038768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057400"/>
            <a:ext cx="3022104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7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0189"/>
            <a:ext cx="8458200" cy="1110580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  </a:t>
            </a:r>
            <a:r>
              <a:rPr lang="sv-SE" altLang="sv-SE" sz="3600" dirty="0">
                <a:latin typeface="Century Gothic" pitchFamily="34" charset="0"/>
              </a:rPr>
              <a:t>Lycka till med Ert nya boende !</a:t>
            </a:r>
            <a:endParaRPr lang="en-US" altLang="sv-SE" sz="3600" dirty="0">
              <a:latin typeface="Century Gothic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1F08BE7-8991-445C-9239-1352ED61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91658"/>
            <a:ext cx="6648535" cy="4124973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105650" cy="1670050"/>
          </a:xfrm>
        </p:spPr>
        <p:txBody>
          <a:bodyPr/>
          <a:lstStyle/>
          <a:p>
            <a:pPr eaLnBrk="1" hangingPunct="1"/>
            <a:endParaRPr lang="en-US" altLang="sv-SE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8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8015288" cy="2562721"/>
          </a:xfrm>
          <a:noFill/>
        </p:spPr>
        <p:txBody>
          <a:bodyPr/>
          <a:lstStyle/>
          <a:p>
            <a:r>
              <a:rPr lang="sv-SE" altLang="sv-SE" dirty="0"/>
              <a:t>Hur ligger vi till med produktionen?</a:t>
            </a:r>
          </a:p>
        </p:txBody>
      </p:sp>
    </p:spTree>
    <p:extLst>
      <p:ext uri="{BB962C8B-B14F-4D97-AF65-F5344CB8AC3E}">
        <p14:creationId xmlns:p14="http://schemas.microsoft.com/office/powerpoint/2010/main" val="171805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latin typeface="Century Gothic" pitchFamily="34" charset="0"/>
              </a:rPr>
              <a:t>Slutbesiktning</a:t>
            </a:r>
            <a:endParaRPr lang="en-US" altLang="sv-SE" dirty="0">
              <a:latin typeface="Century Gothic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290796-5DBC-4F20-89FF-C761F09DD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74850"/>
            <a:ext cx="7884368" cy="4876627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sv-SE" sz="2800" dirty="0">
              <a:latin typeface="Century Gothic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8359F2-E3FB-434D-A428-C31F11850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924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804863" y="1340768"/>
            <a:ext cx="8015609" cy="511256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Slutbesiktning sker utan köparens närvaro, </a:t>
            </a:r>
            <a:r>
              <a:rPr lang="sv-SE" dirty="0" err="1"/>
              <a:t>Brf:en</a:t>
            </a:r>
            <a:r>
              <a:rPr lang="sv-SE" dirty="0"/>
              <a:t> finns representerad.</a:t>
            </a:r>
          </a:p>
          <a:p>
            <a:endParaRPr lang="sv-SE" dirty="0"/>
          </a:p>
          <a:p>
            <a:r>
              <a:rPr lang="sv-SE" dirty="0"/>
              <a:t>Efterbesiktning sker med köpare, (=visning av lägenhet.) prel. 15 mars</a:t>
            </a:r>
          </a:p>
          <a:p>
            <a:endParaRPr lang="sv-SE" dirty="0"/>
          </a:p>
          <a:p>
            <a:r>
              <a:rPr lang="sv-SE" dirty="0"/>
              <a:t>Vad tittar man på vid besiktningen (normer och toleranser)</a:t>
            </a:r>
          </a:p>
          <a:p>
            <a:endParaRPr lang="sv-SE" dirty="0"/>
          </a:p>
          <a:p>
            <a:r>
              <a:rPr lang="sv-SE" dirty="0"/>
              <a:t>Hur hanteras synpunkter som uppkommer efter slutbesiktningen? Kvalitetskontroll c:a 2 månader efter inflyttning, tillsammans med </a:t>
            </a:r>
            <a:r>
              <a:rPr lang="sv-SE" dirty="0" err="1"/>
              <a:t>Prenova</a:t>
            </a:r>
            <a:r>
              <a:rPr lang="sv-SE" dirty="0"/>
              <a:t> och HSB.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899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790017"/>
          </a:xfrm>
        </p:spPr>
        <p:txBody>
          <a:bodyPr/>
          <a:lstStyle/>
          <a:p>
            <a:r>
              <a:rPr lang="sv-SE" dirty="0"/>
              <a:t>Visning av lägenheter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04863" y="1988840"/>
            <a:ext cx="8015609" cy="4464496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Sker tillsammans med Magnus Carlsson och Helena Magnusson samt oberoende besiktningsman.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Tillvalen gås igenom</a:t>
            </a:r>
            <a:br>
              <a:rPr lang="sv-SE" dirty="0"/>
            </a:br>
            <a:endParaRPr lang="sv-SE" dirty="0"/>
          </a:p>
          <a:p>
            <a:r>
              <a:rPr lang="sv-SE" dirty="0"/>
              <a:t>Samling i entréhallen utanför hissen, (inomhus)</a:t>
            </a:r>
          </a:p>
          <a:p>
            <a:endParaRPr lang="sv-SE" dirty="0"/>
          </a:p>
          <a:p>
            <a:r>
              <a:rPr lang="sv-SE" dirty="0"/>
              <a:t>Förvaltaren visar allmänna utrymmen, förråd, cykelutrymmen hur passersystem fungerar m.m. efter synen av lägenheten.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Om inte tiden passar kan vi inte garantera en ny tid. </a:t>
            </a:r>
            <a:br>
              <a:rPr lang="sv-SE" dirty="0"/>
            </a:br>
            <a:endParaRPr lang="sv-SE" dirty="0"/>
          </a:p>
          <a:p>
            <a:r>
              <a:rPr lang="sv-SE" dirty="0"/>
              <a:t>Tider enligt separat utskick prel. 15:e mars</a:t>
            </a:r>
          </a:p>
        </p:txBody>
      </p:sp>
    </p:spTree>
    <p:extLst>
      <p:ext uri="{BB962C8B-B14F-4D97-AF65-F5344CB8AC3E}">
        <p14:creationId xmlns:p14="http://schemas.microsoft.com/office/powerpoint/2010/main" val="238535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1871662-8AF9-48E2-ABA2-4CF3F7D74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6" y="980728"/>
            <a:ext cx="838578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862025"/>
          </a:xfrm>
        </p:spPr>
        <p:txBody>
          <a:bodyPr/>
          <a:lstStyle/>
          <a:p>
            <a:r>
              <a:rPr lang="sv-SE" dirty="0"/>
              <a:t>Bredband &amp; </a:t>
            </a:r>
            <a:r>
              <a:rPr lang="sv-SE" dirty="0" err="1"/>
              <a:t>digital-Tv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539552" y="2133600"/>
            <a:ext cx="7488832" cy="431958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Det här ingår i månadsavgiften:</a:t>
            </a:r>
            <a:br>
              <a:rPr lang="sv-SE" dirty="0"/>
            </a:br>
            <a:r>
              <a:rPr lang="sv-SE" dirty="0"/>
              <a:t>- Sandnet Bredband 10 Mbit </a:t>
            </a:r>
            <a:br>
              <a:rPr lang="sv-SE" dirty="0"/>
            </a:br>
            <a:r>
              <a:rPr lang="sv-SE" dirty="0"/>
              <a:t>- Sandnet TV digital BAS 1</a:t>
            </a:r>
            <a:br>
              <a:rPr lang="sv-SE" dirty="0"/>
            </a:br>
            <a:r>
              <a:rPr lang="sv-SE" dirty="0"/>
              <a:t>- CA modul / digitalbox samt kortavgift för en tv apparat.</a:t>
            </a:r>
            <a:br>
              <a:rPr lang="sv-SE" dirty="0"/>
            </a:br>
            <a:r>
              <a:rPr lang="sv-SE" dirty="0"/>
              <a:t>- Teknisk support 07-23, alla dagar året runt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Övrigt</a:t>
            </a:r>
          </a:p>
          <a:p>
            <a:r>
              <a:rPr lang="sv-SE" dirty="0"/>
              <a:t>Möjlighet till IP-telefoni</a:t>
            </a:r>
          </a:p>
          <a:p>
            <a:r>
              <a:rPr lang="sv-SE" dirty="0"/>
              <a:t>Tjänsterna är aktiverade vid </a:t>
            </a:r>
            <a:r>
              <a:rPr lang="sv-SE" dirty="0" err="1"/>
              <a:t>inflytt</a:t>
            </a:r>
            <a:br>
              <a:rPr lang="sv-SE" dirty="0"/>
            </a:br>
            <a:endParaRPr lang="sv-SE" dirty="0"/>
          </a:p>
        </p:txBody>
      </p:sp>
      <p:pic>
        <p:nvPicPr>
          <p:cNvPr id="1027" name="Picture 3" descr="C:\Users\30anwa01\AppData\Local\Microsoft\Windows\Temporary Internet Files\Content.IE5\UQ4ROSI3\vintage-tv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3600"/>
            <a:ext cx="1224136" cy="12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8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56F49-498E-4DB3-9583-5BC54067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2" y="476672"/>
            <a:ext cx="8017200" cy="1150057"/>
          </a:xfrm>
        </p:spPr>
        <p:txBody>
          <a:bodyPr/>
          <a:lstStyle/>
          <a:p>
            <a:r>
              <a:rPr lang="sv-SE" dirty="0"/>
              <a:t>Fiberboxen i mediacentralen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4645D3-E845-4755-85EC-0D3D5B41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6729"/>
            <a:ext cx="3740448" cy="445291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FCBF92C-8A8B-42EF-B61E-65DD80F34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90" y="2353019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6127"/>
      </p:ext>
    </p:extLst>
  </p:cSld>
  <p:clrMapOvr>
    <a:masterClrMapping/>
  </p:clrMapOvr>
</p:sld>
</file>

<file path=ppt/theme/theme1.xml><?xml version="1.0" encoding="utf-8"?>
<a:theme xmlns:a="http://schemas.openxmlformats.org/drawingml/2006/main" name="HSB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386</Words>
  <Application>Microsoft Office PowerPoint</Application>
  <PresentationFormat>Bildspel på skärmen (4:3)</PresentationFormat>
  <Paragraphs>101</Paragraphs>
  <Slides>22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HSB</vt:lpstr>
      <vt:lpstr>Välkommen till inflyttningsmöte</vt:lpstr>
      <vt:lpstr>Kvällens agenda</vt:lpstr>
      <vt:lpstr>Hur ligger vi till med produktionen?</vt:lpstr>
      <vt:lpstr>Slutbesiktning</vt:lpstr>
      <vt:lpstr>PowerPoint-presentation</vt:lpstr>
      <vt:lpstr>Visning av lägenheter</vt:lpstr>
      <vt:lpstr>PowerPoint-presentation</vt:lpstr>
      <vt:lpstr>Bredband &amp; digital-Tv</vt:lpstr>
      <vt:lpstr>Fiberboxen i mediacentralen</vt:lpstr>
      <vt:lpstr>Sandnet Bredband 10 mbit</vt:lpstr>
      <vt:lpstr>Sandnet tv digital bas 1</vt:lpstr>
      <vt:lpstr>Uppgradera tjänster</vt:lpstr>
      <vt:lpstr>kontakt</vt:lpstr>
      <vt:lpstr>förråd och garageplatser</vt:lpstr>
      <vt:lpstr>PowerPoint-presentation</vt:lpstr>
      <vt:lpstr>PowerPoint-presentation</vt:lpstr>
      <vt:lpstr>Inflyttnings-&amp; hisstider</vt:lpstr>
      <vt:lpstr>Avtalstecknande</vt:lpstr>
      <vt:lpstr>Vad händer på inflyttningsdagen?</vt:lpstr>
      <vt:lpstr>Vad händer efter inflyttning?</vt:lpstr>
      <vt:lpstr>övrigt</vt:lpstr>
      <vt:lpstr>  Lycka till med Ert nya boende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Brf Kobben</dc:title>
  <dc:creator>Anders Wallner</dc:creator>
  <cp:lastModifiedBy>Magnus Carlsson</cp:lastModifiedBy>
  <cp:revision>100</cp:revision>
  <cp:lastPrinted>2018-04-12T06:58:30Z</cp:lastPrinted>
  <dcterms:created xsi:type="dcterms:W3CDTF">2010-11-30T10:08:07Z</dcterms:created>
  <dcterms:modified xsi:type="dcterms:W3CDTF">2018-12-11T08:41:45Z</dcterms:modified>
</cp:coreProperties>
</file>