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9" r:id="rId2"/>
    <p:sldId id="264" r:id="rId3"/>
    <p:sldId id="263" r:id="rId4"/>
    <p:sldId id="265" r:id="rId5"/>
    <p:sldId id="266" r:id="rId6"/>
    <p:sldId id="261" r:id="rId7"/>
    <p:sldId id="268" r:id="rId8"/>
  </p:sldIdLst>
  <p:sldSz cx="9144000" cy="6858000" type="screen4x3"/>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55" autoAdjust="0"/>
    <p:restoredTop sz="93600" autoAdjust="0"/>
  </p:normalViewPr>
  <p:slideViewPr>
    <p:cSldViewPr>
      <p:cViewPr>
        <p:scale>
          <a:sx n="160" d="100"/>
          <a:sy n="160" d="100"/>
        </p:scale>
        <p:origin x="-204"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93CF97D-AA02-406B-8E2F-FD3FDCB652B8}" type="datetimeFigureOut">
              <a:rPr lang="sv-SE" smtClean="0"/>
              <a:t>2017-11-17</a:t>
            </a:fld>
            <a:endParaRPr lang="sv-SE"/>
          </a:p>
        </p:txBody>
      </p:sp>
      <p:sp>
        <p:nvSpPr>
          <p:cNvPr id="4" name="Platshållare för bildobjekt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2994362-6BAD-474A-BF2A-228DDFB2D102}" type="slidenum">
              <a:rPr lang="sv-SE" smtClean="0"/>
              <a:t>‹#›</a:t>
            </a:fld>
            <a:endParaRPr lang="sv-SE"/>
          </a:p>
        </p:txBody>
      </p:sp>
    </p:spTree>
    <p:extLst>
      <p:ext uri="{BB962C8B-B14F-4D97-AF65-F5344CB8AC3E}">
        <p14:creationId xmlns:p14="http://schemas.microsoft.com/office/powerpoint/2010/main" val="7830933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92994362-6BAD-474A-BF2A-228DDFB2D102}" type="slidenum">
              <a:rPr lang="sv-SE" smtClean="0"/>
              <a:t>3</a:t>
            </a:fld>
            <a:endParaRPr lang="sv-SE"/>
          </a:p>
        </p:txBody>
      </p:sp>
    </p:spTree>
    <p:extLst>
      <p:ext uri="{BB962C8B-B14F-4D97-AF65-F5344CB8AC3E}">
        <p14:creationId xmlns:p14="http://schemas.microsoft.com/office/powerpoint/2010/main" val="41444535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92994362-6BAD-474A-BF2A-228DDFB2D102}" type="slidenum">
              <a:rPr lang="sv-SE" smtClean="0"/>
              <a:t>4</a:t>
            </a:fld>
            <a:endParaRPr lang="sv-SE"/>
          </a:p>
        </p:txBody>
      </p:sp>
    </p:spTree>
    <p:extLst>
      <p:ext uri="{BB962C8B-B14F-4D97-AF65-F5344CB8AC3E}">
        <p14:creationId xmlns:p14="http://schemas.microsoft.com/office/powerpoint/2010/main" val="41444535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92994362-6BAD-474A-BF2A-228DDFB2D102}" type="slidenum">
              <a:rPr lang="sv-SE" smtClean="0"/>
              <a:t>5</a:t>
            </a:fld>
            <a:endParaRPr lang="sv-SE"/>
          </a:p>
        </p:txBody>
      </p:sp>
    </p:spTree>
    <p:extLst>
      <p:ext uri="{BB962C8B-B14F-4D97-AF65-F5344CB8AC3E}">
        <p14:creationId xmlns:p14="http://schemas.microsoft.com/office/powerpoint/2010/main" val="41444535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smtClean="0"/>
              <a:t>Klicka här för att ändra format</a:t>
            </a:r>
            <a:endParaRPr lang="sv-SE"/>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a:p>
        </p:txBody>
      </p:sp>
      <p:sp>
        <p:nvSpPr>
          <p:cNvPr id="4" name="Platshållare för datum 3"/>
          <p:cNvSpPr>
            <a:spLocks noGrp="1"/>
          </p:cNvSpPr>
          <p:nvPr>
            <p:ph type="dt" sz="half" idx="10"/>
          </p:nvPr>
        </p:nvSpPr>
        <p:spPr/>
        <p:txBody>
          <a:bodyPr/>
          <a:lstStyle/>
          <a:p>
            <a:fld id="{C25304BD-7B85-49F0-8BEF-94C0727D1C77}" type="datetimeFigureOut">
              <a:rPr lang="sv-SE" smtClean="0"/>
              <a:t>2017-11-17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41EE2F63-44AE-4A6A-9769-B3A2F0B0D58E}" type="slidenum">
              <a:rPr lang="sv-SE" smtClean="0"/>
              <a:t>‹#›</a:t>
            </a:fld>
            <a:endParaRPr lang="sv-SE"/>
          </a:p>
        </p:txBody>
      </p:sp>
    </p:spTree>
    <p:extLst>
      <p:ext uri="{BB962C8B-B14F-4D97-AF65-F5344CB8AC3E}">
        <p14:creationId xmlns:p14="http://schemas.microsoft.com/office/powerpoint/2010/main" val="22195815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C25304BD-7B85-49F0-8BEF-94C0727D1C77}" type="datetimeFigureOut">
              <a:rPr lang="sv-SE" smtClean="0"/>
              <a:t>2017-11-17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41EE2F63-44AE-4A6A-9769-B3A2F0B0D58E}" type="slidenum">
              <a:rPr lang="sv-SE" smtClean="0"/>
              <a:t>‹#›</a:t>
            </a:fld>
            <a:endParaRPr lang="sv-SE"/>
          </a:p>
        </p:txBody>
      </p:sp>
    </p:spTree>
    <p:extLst>
      <p:ext uri="{BB962C8B-B14F-4D97-AF65-F5344CB8AC3E}">
        <p14:creationId xmlns:p14="http://schemas.microsoft.com/office/powerpoint/2010/main" val="2468726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C25304BD-7B85-49F0-8BEF-94C0727D1C77}" type="datetimeFigureOut">
              <a:rPr lang="sv-SE" smtClean="0"/>
              <a:t>2017-11-17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41EE2F63-44AE-4A6A-9769-B3A2F0B0D58E}" type="slidenum">
              <a:rPr lang="sv-SE" smtClean="0"/>
              <a:t>‹#›</a:t>
            </a:fld>
            <a:endParaRPr lang="sv-SE"/>
          </a:p>
        </p:txBody>
      </p:sp>
    </p:spTree>
    <p:extLst>
      <p:ext uri="{BB962C8B-B14F-4D97-AF65-F5344CB8AC3E}">
        <p14:creationId xmlns:p14="http://schemas.microsoft.com/office/powerpoint/2010/main" val="167906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C25304BD-7B85-49F0-8BEF-94C0727D1C77}" type="datetimeFigureOut">
              <a:rPr lang="sv-SE" smtClean="0"/>
              <a:t>2017-11-17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41EE2F63-44AE-4A6A-9769-B3A2F0B0D58E}" type="slidenum">
              <a:rPr lang="sv-SE" smtClean="0"/>
              <a:t>‹#›</a:t>
            </a:fld>
            <a:endParaRPr lang="sv-SE"/>
          </a:p>
        </p:txBody>
      </p:sp>
    </p:spTree>
    <p:extLst>
      <p:ext uri="{BB962C8B-B14F-4D97-AF65-F5344CB8AC3E}">
        <p14:creationId xmlns:p14="http://schemas.microsoft.com/office/powerpoint/2010/main" val="39903795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p>
            <a:fld id="{C25304BD-7B85-49F0-8BEF-94C0727D1C77}" type="datetimeFigureOut">
              <a:rPr lang="sv-SE" smtClean="0"/>
              <a:t>2017-11-17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41EE2F63-44AE-4A6A-9769-B3A2F0B0D58E}" type="slidenum">
              <a:rPr lang="sv-SE" smtClean="0"/>
              <a:t>‹#›</a:t>
            </a:fld>
            <a:endParaRPr lang="sv-SE"/>
          </a:p>
        </p:txBody>
      </p:sp>
    </p:spTree>
    <p:extLst>
      <p:ext uri="{BB962C8B-B14F-4D97-AF65-F5344CB8AC3E}">
        <p14:creationId xmlns:p14="http://schemas.microsoft.com/office/powerpoint/2010/main" val="36934738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p>
            <a:fld id="{C25304BD-7B85-49F0-8BEF-94C0727D1C77}" type="datetimeFigureOut">
              <a:rPr lang="sv-SE" smtClean="0"/>
              <a:t>2017-11-17</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41EE2F63-44AE-4A6A-9769-B3A2F0B0D58E}" type="slidenum">
              <a:rPr lang="sv-SE" smtClean="0"/>
              <a:t>‹#›</a:t>
            </a:fld>
            <a:endParaRPr lang="sv-SE"/>
          </a:p>
        </p:txBody>
      </p:sp>
    </p:spTree>
    <p:extLst>
      <p:ext uri="{BB962C8B-B14F-4D97-AF65-F5344CB8AC3E}">
        <p14:creationId xmlns:p14="http://schemas.microsoft.com/office/powerpoint/2010/main" val="11821267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p>
            <a:fld id="{C25304BD-7B85-49F0-8BEF-94C0727D1C77}" type="datetimeFigureOut">
              <a:rPr lang="sv-SE" smtClean="0"/>
              <a:t>2017-11-17</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41EE2F63-44AE-4A6A-9769-B3A2F0B0D58E}" type="slidenum">
              <a:rPr lang="sv-SE" smtClean="0"/>
              <a:t>‹#›</a:t>
            </a:fld>
            <a:endParaRPr lang="sv-SE"/>
          </a:p>
        </p:txBody>
      </p:sp>
    </p:spTree>
    <p:extLst>
      <p:ext uri="{BB962C8B-B14F-4D97-AF65-F5344CB8AC3E}">
        <p14:creationId xmlns:p14="http://schemas.microsoft.com/office/powerpoint/2010/main" val="27212065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C25304BD-7B85-49F0-8BEF-94C0727D1C77}" type="datetimeFigureOut">
              <a:rPr lang="sv-SE" smtClean="0"/>
              <a:t>2017-11-17</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41EE2F63-44AE-4A6A-9769-B3A2F0B0D58E}" type="slidenum">
              <a:rPr lang="sv-SE" smtClean="0"/>
              <a:t>‹#›</a:t>
            </a:fld>
            <a:endParaRPr lang="sv-SE"/>
          </a:p>
        </p:txBody>
      </p:sp>
    </p:spTree>
    <p:extLst>
      <p:ext uri="{BB962C8B-B14F-4D97-AF65-F5344CB8AC3E}">
        <p14:creationId xmlns:p14="http://schemas.microsoft.com/office/powerpoint/2010/main" val="42033449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C25304BD-7B85-49F0-8BEF-94C0727D1C77}" type="datetimeFigureOut">
              <a:rPr lang="sv-SE" smtClean="0"/>
              <a:t>2017-11-17</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41EE2F63-44AE-4A6A-9769-B3A2F0B0D58E}" type="slidenum">
              <a:rPr lang="sv-SE" smtClean="0"/>
              <a:t>‹#›</a:t>
            </a:fld>
            <a:endParaRPr lang="sv-SE"/>
          </a:p>
        </p:txBody>
      </p:sp>
    </p:spTree>
    <p:extLst>
      <p:ext uri="{BB962C8B-B14F-4D97-AF65-F5344CB8AC3E}">
        <p14:creationId xmlns:p14="http://schemas.microsoft.com/office/powerpoint/2010/main" val="25865871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C25304BD-7B85-49F0-8BEF-94C0727D1C77}" type="datetimeFigureOut">
              <a:rPr lang="sv-SE" smtClean="0"/>
              <a:t>2017-11-17</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41EE2F63-44AE-4A6A-9769-B3A2F0B0D58E}" type="slidenum">
              <a:rPr lang="sv-SE" smtClean="0"/>
              <a:t>‹#›</a:t>
            </a:fld>
            <a:endParaRPr lang="sv-SE"/>
          </a:p>
        </p:txBody>
      </p:sp>
    </p:spTree>
    <p:extLst>
      <p:ext uri="{BB962C8B-B14F-4D97-AF65-F5344CB8AC3E}">
        <p14:creationId xmlns:p14="http://schemas.microsoft.com/office/powerpoint/2010/main" val="42828910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C25304BD-7B85-49F0-8BEF-94C0727D1C77}" type="datetimeFigureOut">
              <a:rPr lang="sv-SE" smtClean="0"/>
              <a:t>2017-11-17</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41EE2F63-44AE-4A6A-9769-B3A2F0B0D58E}" type="slidenum">
              <a:rPr lang="sv-SE" smtClean="0"/>
              <a:t>‹#›</a:t>
            </a:fld>
            <a:endParaRPr lang="sv-SE"/>
          </a:p>
        </p:txBody>
      </p:sp>
    </p:spTree>
    <p:extLst>
      <p:ext uri="{BB962C8B-B14F-4D97-AF65-F5344CB8AC3E}">
        <p14:creationId xmlns:p14="http://schemas.microsoft.com/office/powerpoint/2010/main" val="18157691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smtClean="0"/>
              <a:t>Klicka här för att ändra format</a:t>
            </a:r>
            <a:endParaRPr lang="sv-SE"/>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5304BD-7B85-49F0-8BEF-94C0727D1C77}" type="datetimeFigureOut">
              <a:rPr lang="sv-SE" smtClean="0"/>
              <a:t>2017-11-17</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EE2F63-44AE-4A6A-9769-B3A2F0B0D58E}" type="slidenum">
              <a:rPr lang="sv-SE" smtClean="0"/>
              <a:t>‹#›</a:t>
            </a:fld>
            <a:endParaRPr lang="sv-SE"/>
          </a:p>
        </p:txBody>
      </p:sp>
    </p:spTree>
    <p:extLst>
      <p:ext uri="{BB962C8B-B14F-4D97-AF65-F5344CB8AC3E}">
        <p14:creationId xmlns:p14="http://schemas.microsoft.com/office/powerpoint/2010/main" val="18278334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p:cNvSpPr txBox="1"/>
          <p:nvPr/>
        </p:nvSpPr>
        <p:spPr>
          <a:xfrm>
            <a:off x="5399584" y="1412776"/>
            <a:ext cx="3744416" cy="1200329"/>
          </a:xfrm>
          <a:prstGeom prst="rect">
            <a:avLst/>
          </a:prstGeom>
          <a:noFill/>
        </p:spPr>
        <p:txBody>
          <a:bodyPr wrap="square" rtlCol="0">
            <a:spAutoFit/>
          </a:bodyPr>
          <a:lstStyle/>
          <a:p>
            <a:endParaRPr lang="sv-SE" dirty="0"/>
          </a:p>
          <a:p>
            <a:endParaRPr lang="sv-SE" dirty="0"/>
          </a:p>
          <a:p>
            <a:endParaRPr lang="sv-SE" dirty="0" smtClean="0"/>
          </a:p>
          <a:p>
            <a:endParaRPr lang="sv-SE" dirty="0"/>
          </a:p>
        </p:txBody>
      </p:sp>
      <p:sp>
        <p:nvSpPr>
          <p:cNvPr id="4" name="textruta 3"/>
          <p:cNvSpPr txBox="1"/>
          <p:nvPr/>
        </p:nvSpPr>
        <p:spPr>
          <a:xfrm>
            <a:off x="4662703" y="4005064"/>
            <a:ext cx="3456384" cy="1846659"/>
          </a:xfrm>
          <a:prstGeom prst="rect">
            <a:avLst/>
          </a:prstGeom>
          <a:noFill/>
        </p:spPr>
        <p:txBody>
          <a:bodyPr wrap="square" rtlCol="0">
            <a:spAutoFit/>
          </a:bodyPr>
          <a:lstStyle/>
          <a:p>
            <a:pPr algn="ctr"/>
            <a:r>
              <a:rPr lang="sv-SE" sz="3200" b="1" dirty="0" smtClean="0">
                <a:solidFill>
                  <a:schemeClr val="tx1">
                    <a:lumMod val="65000"/>
                    <a:lumOff val="35000"/>
                  </a:schemeClr>
                </a:solidFill>
              </a:rPr>
              <a:t>HSB</a:t>
            </a:r>
          </a:p>
          <a:p>
            <a:pPr algn="ctr"/>
            <a:r>
              <a:rPr lang="sv-SE" sz="3200" b="1" dirty="0" smtClean="0">
                <a:solidFill>
                  <a:schemeClr val="tx1">
                    <a:lumMod val="65000"/>
                    <a:lumOff val="35000"/>
                  </a:schemeClr>
                </a:solidFill>
              </a:rPr>
              <a:t>Brf </a:t>
            </a:r>
            <a:r>
              <a:rPr lang="sv-SE" sz="3200" b="1" dirty="0" smtClean="0">
                <a:solidFill>
                  <a:schemeClr val="tx1">
                    <a:lumMod val="65000"/>
                    <a:lumOff val="35000"/>
                  </a:schemeClr>
                </a:solidFill>
              </a:rPr>
              <a:t>Sjödalen i Huddinge</a:t>
            </a:r>
            <a:endParaRPr lang="sv-SE" sz="3200" b="1" dirty="0" smtClean="0">
              <a:solidFill>
                <a:schemeClr val="tx1">
                  <a:lumMod val="65000"/>
                  <a:lumOff val="35000"/>
                </a:schemeClr>
              </a:solidFill>
            </a:endParaRPr>
          </a:p>
          <a:p>
            <a:endParaRPr lang="sv-SE" dirty="0"/>
          </a:p>
        </p:txBody>
      </p:sp>
      <p:sp>
        <p:nvSpPr>
          <p:cNvPr id="5" name="Rektangel 4"/>
          <p:cNvSpPr/>
          <p:nvPr/>
        </p:nvSpPr>
        <p:spPr>
          <a:xfrm>
            <a:off x="3347864" y="437031"/>
            <a:ext cx="1143455" cy="12637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027" name="Picture 3" descr="\\tse.local\tsefile\Home\ab9509\Desktop\Marknadsbilder - B2\Brevbilaga.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0594" y="3317569"/>
            <a:ext cx="3478997" cy="309853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se.local\tsefile\Home\ab9509\Desktop\Marknadsbilder - B2\B2_SVART_HORIS_LITEN_WEB_N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03406" y="709300"/>
            <a:ext cx="5533598" cy="230628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descr="\\tse.local\tsefile\Home\ab9509\Desktop\Marknadsbilder - B2\B2_vepa_alla_kan_bli_snabbare_grön_jpg.jpg"/>
          <p:cNvPicPr>
            <a:picLocks noChangeAspect="1" noChangeArrowheads="1"/>
          </p:cNvPicPr>
          <p:nvPr/>
        </p:nvPicPr>
        <p:blipFill rotWithShape="1">
          <a:blip r:embed="rId4">
            <a:extLst>
              <a:ext uri="{28A0092B-C50C-407E-A947-70E740481C1C}">
                <a14:useLocalDpi xmlns:a14="http://schemas.microsoft.com/office/drawing/2010/main" val="0"/>
              </a:ext>
            </a:extLst>
          </a:blip>
          <a:srcRect l="17840" t="16823" r="17312" b="21045"/>
          <a:stretch/>
        </p:blipFill>
        <p:spPr bwMode="auto">
          <a:xfrm>
            <a:off x="6737004" y="0"/>
            <a:ext cx="2371061" cy="22647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32023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5" descr="\\tse.local\tsefile\Home\ab9509\Desktop\Marknadsbilder - B2\B2_vepa_alla_kan_bli_snabbare_grön_jpg.jpg"/>
          <p:cNvPicPr>
            <a:picLocks noChangeAspect="1" noChangeArrowheads="1"/>
          </p:cNvPicPr>
          <p:nvPr/>
        </p:nvPicPr>
        <p:blipFill rotWithShape="1">
          <a:blip r:embed="rId2">
            <a:extLst>
              <a:ext uri="{28A0092B-C50C-407E-A947-70E740481C1C}">
                <a14:useLocalDpi xmlns:a14="http://schemas.microsoft.com/office/drawing/2010/main" val="0"/>
              </a:ext>
            </a:extLst>
          </a:blip>
          <a:srcRect l="17840" t="16823" r="17312" b="21045"/>
          <a:stretch/>
        </p:blipFill>
        <p:spPr bwMode="auto">
          <a:xfrm>
            <a:off x="6453335" y="113158"/>
            <a:ext cx="2371061" cy="2264734"/>
          </a:xfrm>
          <a:prstGeom prst="rect">
            <a:avLst/>
          </a:prstGeom>
          <a:noFill/>
          <a:extLst>
            <a:ext uri="{909E8E84-426E-40DD-AFC4-6F175D3DCCD1}">
              <a14:hiddenFill xmlns:a14="http://schemas.microsoft.com/office/drawing/2010/main">
                <a:solidFill>
                  <a:srgbClr val="FFFFFF"/>
                </a:solidFill>
              </a14:hiddenFill>
            </a:ext>
          </a:extLst>
        </p:spPr>
      </p:pic>
      <p:pic>
        <p:nvPicPr>
          <p:cNvPr id="2051" name="Bildobjekt 14"/>
          <p:cNvPicPr>
            <a:picLocks noChangeAspect="1" noChangeArrowheads="1"/>
          </p:cNvPicPr>
          <p:nvPr/>
        </p:nvPicPr>
        <p:blipFill>
          <a:blip r:embed="rId3" cstate="print">
            <a:extLst>
              <a:ext uri="{28A0092B-C50C-407E-A947-70E740481C1C}">
                <a14:useLocalDpi xmlns:a14="http://schemas.microsoft.com/office/drawing/2010/main" val="0"/>
              </a:ext>
            </a:extLst>
          </a:blip>
          <a:srcRect l="8598" t="5296" r="9460" b="12767"/>
          <a:stretch>
            <a:fillRect/>
          </a:stretch>
        </p:blipFill>
        <p:spPr bwMode="auto">
          <a:xfrm>
            <a:off x="787918" y="1700808"/>
            <a:ext cx="1494747" cy="1080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ruta 3"/>
          <p:cNvSpPr txBox="1"/>
          <p:nvPr/>
        </p:nvSpPr>
        <p:spPr>
          <a:xfrm>
            <a:off x="2564904" y="476672"/>
            <a:ext cx="3888432" cy="646331"/>
          </a:xfrm>
          <a:prstGeom prst="rect">
            <a:avLst/>
          </a:prstGeom>
          <a:noFill/>
        </p:spPr>
        <p:txBody>
          <a:bodyPr wrap="square" rtlCol="0">
            <a:spAutoFit/>
          </a:bodyPr>
          <a:lstStyle/>
          <a:p>
            <a:pPr algn="ctr"/>
            <a:r>
              <a:rPr lang="sv-SE" b="1" dirty="0">
                <a:solidFill>
                  <a:schemeClr val="tx1">
                    <a:lumMod val="65000"/>
                    <a:lumOff val="35000"/>
                  </a:schemeClr>
                </a:solidFill>
              </a:rPr>
              <a:t>HSB Brf Sjödalen</a:t>
            </a:r>
          </a:p>
          <a:p>
            <a:pPr algn="ctr"/>
            <a:r>
              <a:rPr lang="sv-SE" b="1" dirty="0" smtClean="0">
                <a:solidFill>
                  <a:schemeClr val="tx1">
                    <a:lumMod val="65000"/>
                    <a:lumOff val="35000"/>
                  </a:schemeClr>
                </a:solidFill>
              </a:rPr>
              <a:t>- </a:t>
            </a:r>
            <a:r>
              <a:rPr lang="sv-SE" b="1" dirty="0">
                <a:solidFill>
                  <a:schemeClr val="tx1">
                    <a:lumMod val="65000"/>
                    <a:lumOff val="35000"/>
                  </a:schemeClr>
                </a:solidFill>
              </a:rPr>
              <a:t>Föreningens utbud, </a:t>
            </a:r>
            <a:r>
              <a:rPr lang="sv-SE" b="1" dirty="0" smtClean="0">
                <a:solidFill>
                  <a:schemeClr val="tx1">
                    <a:lumMod val="65000"/>
                    <a:lumOff val="35000"/>
                  </a:schemeClr>
                </a:solidFill>
              </a:rPr>
              <a:t>Bredband</a:t>
            </a:r>
            <a:endParaRPr lang="sv-SE" b="1" dirty="0">
              <a:solidFill>
                <a:schemeClr val="tx1">
                  <a:lumMod val="65000"/>
                  <a:lumOff val="35000"/>
                </a:schemeClr>
              </a:solidFill>
            </a:endParaRPr>
          </a:p>
        </p:txBody>
      </p:sp>
      <p:sp>
        <p:nvSpPr>
          <p:cNvPr id="6" name="Rektangel 5"/>
          <p:cNvSpPr/>
          <p:nvPr/>
        </p:nvSpPr>
        <p:spPr>
          <a:xfrm>
            <a:off x="2564904" y="1772816"/>
            <a:ext cx="6030416" cy="1261884"/>
          </a:xfrm>
          <a:prstGeom prst="rect">
            <a:avLst/>
          </a:prstGeom>
        </p:spPr>
        <p:txBody>
          <a:bodyPr wrap="square">
            <a:spAutoFit/>
          </a:bodyPr>
          <a:lstStyle/>
          <a:p>
            <a:r>
              <a:rPr lang="sv-SE" sz="1600" dirty="0"/>
              <a:t>Bredband </a:t>
            </a:r>
            <a:r>
              <a:rPr lang="sv-SE" sz="1600" dirty="0" smtClean="0"/>
              <a:t>250 </a:t>
            </a:r>
            <a:r>
              <a:rPr lang="sv-SE" sz="1600" dirty="0"/>
              <a:t>– Slimmat och snabbt för allt </a:t>
            </a:r>
            <a:r>
              <a:rPr lang="sv-SE" sz="1600" dirty="0" smtClean="0"/>
              <a:t>i vardagen</a:t>
            </a:r>
          </a:p>
          <a:p>
            <a:endParaRPr lang="sv-SE" sz="1600" dirty="0"/>
          </a:p>
          <a:p>
            <a:r>
              <a:rPr lang="sv-SE" sz="1400" dirty="0"/>
              <a:t>Ett rykande snabbt bredband som gör det möjligt för flera personer i hushållet att samtidigt spela spel, </a:t>
            </a:r>
            <a:r>
              <a:rPr lang="sv-SE" sz="1400" dirty="0" err="1"/>
              <a:t>streama</a:t>
            </a:r>
            <a:r>
              <a:rPr lang="sv-SE" sz="1400" dirty="0"/>
              <a:t> i HD och jobba med extremt tunga filer. </a:t>
            </a:r>
            <a:r>
              <a:rPr lang="sv-SE" sz="1600" dirty="0"/>
              <a:t/>
            </a:r>
            <a:br>
              <a:rPr lang="sv-SE" sz="1600" dirty="0"/>
            </a:br>
            <a:endParaRPr lang="sv-SE" sz="1600" dirty="0"/>
          </a:p>
        </p:txBody>
      </p:sp>
      <p:pic>
        <p:nvPicPr>
          <p:cNvPr id="7" name="Bild 31" descr="Beskrivning: B2_AF_Folder_Elgiganten_RSM_v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534" y="3134590"/>
            <a:ext cx="1598131" cy="1451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ruta 7"/>
          <p:cNvSpPr txBox="1"/>
          <p:nvPr/>
        </p:nvSpPr>
        <p:spPr>
          <a:xfrm>
            <a:off x="2564904" y="3284984"/>
            <a:ext cx="2079104" cy="800219"/>
          </a:xfrm>
          <a:prstGeom prst="rect">
            <a:avLst/>
          </a:prstGeom>
          <a:noFill/>
        </p:spPr>
        <p:txBody>
          <a:bodyPr wrap="square" rtlCol="0">
            <a:spAutoFit/>
          </a:bodyPr>
          <a:lstStyle/>
          <a:p>
            <a:r>
              <a:rPr lang="sv-SE" sz="1600" dirty="0"/>
              <a:t>Telefoni Mini</a:t>
            </a:r>
            <a:br>
              <a:rPr lang="sv-SE" sz="1600" dirty="0"/>
            </a:br>
            <a:r>
              <a:rPr lang="sv-SE" sz="1200" dirty="0"/>
              <a:t/>
            </a:r>
            <a:br>
              <a:rPr lang="sv-SE" sz="1200" dirty="0"/>
            </a:br>
            <a:endParaRPr lang="sv-SE" dirty="0"/>
          </a:p>
        </p:txBody>
      </p:sp>
      <p:sp>
        <p:nvSpPr>
          <p:cNvPr id="9" name="textruta 8"/>
          <p:cNvSpPr txBox="1"/>
          <p:nvPr/>
        </p:nvSpPr>
        <p:spPr>
          <a:xfrm>
            <a:off x="1619672" y="4557798"/>
            <a:ext cx="6264696" cy="1569660"/>
          </a:xfrm>
          <a:prstGeom prst="rect">
            <a:avLst/>
          </a:prstGeom>
          <a:noFill/>
        </p:spPr>
        <p:txBody>
          <a:bodyPr wrap="square" rtlCol="0">
            <a:spAutoFit/>
          </a:bodyPr>
          <a:lstStyle/>
          <a:p>
            <a:r>
              <a:rPr lang="sv-SE" sz="1600" dirty="0" smtClean="0"/>
              <a:t>Möjlighet att uppgradera sitt bredband till 500 Mbit, 1 Gbit.</a:t>
            </a:r>
          </a:p>
          <a:p>
            <a:endParaRPr lang="sv-SE" sz="1600" dirty="0"/>
          </a:p>
          <a:p>
            <a:r>
              <a:rPr lang="sv-SE" sz="1600" dirty="0" smtClean="0"/>
              <a:t>Pris </a:t>
            </a:r>
            <a:r>
              <a:rPr lang="sv-SE" sz="1600" dirty="0"/>
              <a:t>för </a:t>
            </a:r>
            <a:r>
              <a:rPr lang="sv-SE" sz="1600" dirty="0" smtClean="0"/>
              <a:t>500 </a:t>
            </a:r>
            <a:r>
              <a:rPr lang="sv-SE" sz="1600" dirty="0"/>
              <a:t>Mbit </a:t>
            </a:r>
            <a:r>
              <a:rPr lang="sv-SE" sz="1600" dirty="0" smtClean="0"/>
              <a:t> - 379 kr/mån</a:t>
            </a:r>
          </a:p>
          <a:p>
            <a:r>
              <a:rPr lang="sv-SE" sz="1600" dirty="0" smtClean="0"/>
              <a:t>Pris för 1 Gbit       - 399 kr/mån </a:t>
            </a:r>
          </a:p>
          <a:p>
            <a:endParaRPr lang="sv-SE" sz="1600" dirty="0" smtClean="0"/>
          </a:p>
          <a:p>
            <a:endParaRPr lang="sv-SE" sz="1600" dirty="0"/>
          </a:p>
        </p:txBody>
      </p:sp>
      <p:pic>
        <p:nvPicPr>
          <p:cNvPr id="2052" name="Bildobjekt 16"/>
          <p:cNvPicPr>
            <a:picLocks noChangeAspect="1" noChangeArrowheads="1"/>
          </p:cNvPicPr>
          <p:nvPr/>
        </p:nvPicPr>
        <p:blipFill>
          <a:blip r:embed="rId5" cstate="print">
            <a:extLst>
              <a:ext uri="{28A0092B-C50C-407E-A947-70E740481C1C}">
                <a14:useLocalDpi xmlns:a14="http://schemas.microsoft.com/office/drawing/2010/main" val="0"/>
              </a:ext>
            </a:extLst>
          </a:blip>
          <a:srcRect l="9972" t="5577" r="9099" b="18506"/>
          <a:stretch>
            <a:fillRect/>
          </a:stretch>
        </p:blipFill>
        <p:spPr bwMode="auto">
          <a:xfrm>
            <a:off x="5652120" y="5361596"/>
            <a:ext cx="913302"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41546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ruta 9"/>
          <p:cNvSpPr txBox="1"/>
          <p:nvPr/>
        </p:nvSpPr>
        <p:spPr>
          <a:xfrm>
            <a:off x="2564904" y="476672"/>
            <a:ext cx="3888432" cy="923330"/>
          </a:xfrm>
          <a:prstGeom prst="rect">
            <a:avLst/>
          </a:prstGeom>
          <a:noFill/>
        </p:spPr>
        <p:txBody>
          <a:bodyPr wrap="square" rtlCol="0">
            <a:spAutoFit/>
          </a:bodyPr>
          <a:lstStyle/>
          <a:p>
            <a:pPr algn="ctr"/>
            <a:r>
              <a:rPr lang="sv-SE" b="1" dirty="0">
                <a:solidFill>
                  <a:schemeClr val="tx1">
                    <a:lumMod val="65000"/>
                    <a:lumOff val="35000"/>
                  </a:schemeClr>
                </a:solidFill>
              </a:rPr>
              <a:t>HSB Brf </a:t>
            </a:r>
            <a:r>
              <a:rPr lang="sv-SE" b="1" dirty="0" smtClean="0">
                <a:solidFill>
                  <a:schemeClr val="tx1">
                    <a:lumMod val="65000"/>
                    <a:lumOff val="35000"/>
                  </a:schemeClr>
                </a:solidFill>
              </a:rPr>
              <a:t>Sjödalen</a:t>
            </a:r>
            <a:endParaRPr lang="sv-SE" b="1" dirty="0">
              <a:solidFill>
                <a:schemeClr val="tx1">
                  <a:lumMod val="65000"/>
                  <a:lumOff val="35000"/>
                </a:schemeClr>
              </a:solidFill>
            </a:endParaRPr>
          </a:p>
          <a:p>
            <a:pPr algn="ctr"/>
            <a:r>
              <a:rPr lang="sv-SE" b="1" dirty="0">
                <a:solidFill>
                  <a:schemeClr val="tx1">
                    <a:lumMod val="65000"/>
                    <a:lumOff val="35000"/>
                  </a:schemeClr>
                </a:solidFill>
              </a:rPr>
              <a:t>- Föreningens utbud, </a:t>
            </a:r>
            <a:r>
              <a:rPr lang="sv-SE" b="1" dirty="0" smtClean="0">
                <a:solidFill>
                  <a:schemeClr val="tx1">
                    <a:lumMod val="65000"/>
                    <a:lumOff val="35000"/>
                  </a:schemeClr>
                </a:solidFill>
              </a:rPr>
              <a:t>TV</a:t>
            </a:r>
            <a:endParaRPr lang="sv-SE" b="1" dirty="0">
              <a:solidFill>
                <a:schemeClr val="tx1">
                  <a:lumMod val="65000"/>
                  <a:lumOff val="35000"/>
                </a:schemeClr>
              </a:solidFill>
            </a:endParaRPr>
          </a:p>
          <a:p>
            <a:pPr algn="ctr"/>
            <a:r>
              <a:rPr lang="sv-SE" b="1" dirty="0" smtClean="0">
                <a:solidFill>
                  <a:schemeClr val="tx1">
                    <a:lumMod val="65000"/>
                    <a:lumOff val="35000"/>
                  </a:schemeClr>
                </a:solidFill>
              </a:rPr>
              <a:t> </a:t>
            </a:r>
            <a:endParaRPr lang="sv-SE" b="1" dirty="0">
              <a:solidFill>
                <a:schemeClr val="tx1">
                  <a:lumMod val="65000"/>
                  <a:lumOff val="35000"/>
                </a:schemeClr>
              </a:solidFill>
            </a:endParaRPr>
          </a:p>
        </p:txBody>
      </p:sp>
      <p:pic>
        <p:nvPicPr>
          <p:cNvPr id="11" name="Picture 5" descr="\\tse.local\tsefile\Home\ab9509\Desktop\Marknadsbilder - B2\B2_vepa_alla_kan_bli_snabbare_grön_jpg.jpg"/>
          <p:cNvPicPr>
            <a:picLocks noChangeAspect="1" noChangeArrowheads="1"/>
          </p:cNvPicPr>
          <p:nvPr/>
        </p:nvPicPr>
        <p:blipFill rotWithShape="1">
          <a:blip r:embed="rId3">
            <a:extLst>
              <a:ext uri="{28A0092B-C50C-407E-A947-70E740481C1C}">
                <a14:useLocalDpi xmlns:a14="http://schemas.microsoft.com/office/drawing/2010/main" val="0"/>
              </a:ext>
            </a:extLst>
          </a:blip>
          <a:srcRect l="17840" t="16823" r="17312" b="21045"/>
          <a:stretch/>
        </p:blipFill>
        <p:spPr bwMode="auto">
          <a:xfrm>
            <a:off x="6453336" y="188640"/>
            <a:ext cx="2371061" cy="226473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BREL0302_T1BasFiber_sälj_1612"/>
          <p:cNvPicPr>
            <a:picLocks noChangeAspect="1" noChangeArrowheads="1"/>
          </p:cNvPicPr>
          <p:nvPr/>
        </p:nvPicPr>
        <p:blipFill>
          <a:blip r:embed="rId4" cstate="print">
            <a:extLst>
              <a:ext uri="{28A0092B-C50C-407E-A947-70E740481C1C}">
                <a14:useLocalDpi xmlns:a14="http://schemas.microsoft.com/office/drawing/2010/main" val="0"/>
              </a:ext>
            </a:extLst>
          </a:blip>
          <a:srcRect r="-3932" b="46771"/>
          <a:stretch>
            <a:fillRect/>
          </a:stretch>
        </p:blipFill>
        <p:spPr bwMode="auto">
          <a:xfrm>
            <a:off x="600075" y="2060848"/>
            <a:ext cx="4506426" cy="3239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ruta 23"/>
          <p:cNvSpPr txBox="1">
            <a:spLocks/>
          </p:cNvSpPr>
          <p:nvPr/>
        </p:nvSpPr>
        <p:spPr bwMode="auto">
          <a:xfrm>
            <a:off x="5375275" y="2924175"/>
            <a:ext cx="2057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altLang="sv-SE" sz="1000" b="0" i="0" u="none" strike="noStrike" cap="none" normalizeH="0" baseline="0" smtClean="0">
                <a:ln>
                  <a:noFill/>
                </a:ln>
                <a:solidFill>
                  <a:srgbClr val="3CB628"/>
                </a:solidFill>
                <a:effectLst/>
                <a:latin typeface="Arial" pitchFamily="34" charset="0"/>
                <a:cs typeface="Arial" pitchFamily="34" charset="0"/>
              </a:rPr>
              <a:t>T-1 Bas</a:t>
            </a:r>
            <a:r>
              <a:rPr kumimoji="0" lang="sv-SE" altLang="sv-SE" sz="1000" b="0" i="0" u="none" strike="noStrike" cap="none" normalizeH="0" baseline="0" smtClean="0">
                <a:ln>
                  <a:noFill/>
                </a:ln>
                <a:solidFill>
                  <a:schemeClr val="tx1"/>
                </a:solidFill>
                <a:effectLst/>
                <a:latin typeface="Arial" pitchFamily="34" charset="0"/>
                <a:cs typeface="Arial" pitchFamily="34" charset="0"/>
              </a:rPr>
              <a:t> innehåller de populäraste svenska tv-kanalerna. </a:t>
            </a:r>
            <a:endParaRPr kumimoji="0" lang="sv-SE" altLang="sv-SE" sz="1000" b="0" i="0" u="none" strike="noStrike" cap="none" normalizeH="0" baseline="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sv-SE" altLang="sv-SE"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8066786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ruta 9"/>
          <p:cNvSpPr txBox="1"/>
          <p:nvPr/>
        </p:nvSpPr>
        <p:spPr>
          <a:xfrm>
            <a:off x="2564904" y="476672"/>
            <a:ext cx="3888432" cy="1200329"/>
          </a:xfrm>
          <a:prstGeom prst="rect">
            <a:avLst/>
          </a:prstGeom>
          <a:noFill/>
        </p:spPr>
        <p:txBody>
          <a:bodyPr wrap="square" rtlCol="0">
            <a:spAutoFit/>
          </a:bodyPr>
          <a:lstStyle/>
          <a:p>
            <a:pPr algn="ctr"/>
            <a:r>
              <a:rPr lang="sv-SE" b="1" dirty="0">
                <a:solidFill>
                  <a:schemeClr val="tx1">
                    <a:lumMod val="65000"/>
                    <a:lumOff val="35000"/>
                  </a:schemeClr>
                </a:solidFill>
              </a:rPr>
              <a:t>HSB Brf Sjödalen</a:t>
            </a:r>
          </a:p>
          <a:p>
            <a:pPr algn="ctr"/>
            <a:r>
              <a:rPr lang="sv-SE" b="1" dirty="0" smtClean="0">
                <a:solidFill>
                  <a:schemeClr val="tx1">
                    <a:lumMod val="65000"/>
                    <a:lumOff val="35000"/>
                  </a:schemeClr>
                </a:solidFill>
              </a:rPr>
              <a:t>- </a:t>
            </a:r>
            <a:r>
              <a:rPr lang="sv-SE" b="1" dirty="0">
                <a:solidFill>
                  <a:schemeClr val="tx1">
                    <a:lumMod val="65000"/>
                    <a:lumOff val="35000"/>
                  </a:schemeClr>
                </a:solidFill>
              </a:rPr>
              <a:t>Föreningens utbud, </a:t>
            </a:r>
            <a:r>
              <a:rPr lang="sv-SE" b="1" dirty="0" smtClean="0">
                <a:solidFill>
                  <a:schemeClr val="tx1">
                    <a:lumMod val="65000"/>
                    <a:lumOff val="35000"/>
                  </a:schemeClr>
                </a:solidFill>
              </a:rPr>
              <a:t>TV</a:t>
            </a:r>
          </a:p>
          <a:p>
            <a:pPr algn="ctr"/>
            <a:r>
              <a:rPr lang="sv-SE" b="1" dirty="0" smtClean="0">
                <a:solidFill>
                  <a:schemeClr val="tx1">
                    <a:lumMod val="65000"/>
                    <a:lumOff val="35000"/>
                  </a:schemeClr>
                </a:solidFill>
              </a:rPr>
              <a:t>Utökat utbud för boende.</a:t>
            </a:r>
            <a:endParaRPr lang="sv-SE" b="1" dirty="0">
              <a:solidFill>
                <a:schemeClr val="tx1">
                  <a:lumMod val="65000"/>
                  <a:lumOff val="35000"/>
                </a:schemeClr>
              </a:solidFill>
            </a:endParaRPr>
          </a:p>
          <a:p>
            <a:pPr algn="ctr"/>
            <a:r>
              <a:rPr lang="sv-SE" b="1" dirty="0" smtClean="0">
                <a:solidFill>
                  <a:schemeClr val="tx1">
                    <a:lumMod val="65000"/>
                    <a:lumOff val="35000"/>
                  </a:schemeClr>
                </a:solidFill>
              </a:rPr>
              <a:t> </a:t>
            </a:r>
            <a:endParaRPr lang="sv-SE" b="1" dirty="0">
              <a:solidFill>
                <a:schemeClr val="tx1">
                  <a:lumMod val="65000"/>
                  <a:lumOff val="35000"/>
                </a:schemeClr>
              </a:solidFill>
            </a:endParaRPr>
          </a:p>
        </p:txBody>
      </p:sp>
      <p:pic>
        <p:nvPicPr>
          <p:cNvPr id="11" name="Picture 5" descr="\\tse.local\tsefile\Home\ab9509\Desktop\Marknadsbilder - B2\B2_vepa_alla_kan_bli_snabbare_grön_jpg.jpg"/>
          <p:cNvPicPr>
            <a:picLocks noChangeAspect="1" noChangeArrowheads="1"/>
          </p:cNvPicPr>
          <p:nvPr/>
        </p:nvPicPr>
        <p:blipFill rotWithShape="1">
          <a:blip r:embed="rId3">
            <a:extLst>
              <a:ext uri="{28A0092B-C50C-407E-A947-70E740481C1C}">
                <a14:useLocalDpi xmlns:a14="http://schemas.microsoft.com/office/drawing/2010/main" val="0"/>
              </a:ext>
            </a:extLst>
          </a:blip>
          <a:srcRect l="17840" t="16823" r="17312" b="21045"/>
          <a:stretch/>
        </p:blipFill>
        <p:spPr bwMode="auto">
          <a:xfrm>
            <a:off x="6453336" y="188640"/>
            <a:ext cx="2371061" cy="2264734"/>
          </a:xfrm>
          <a:prstGeom prst="rect">
            <a:avLst/>
          </a:prstGeom>
          <a:noFill/>
          <a:extLst>
            <a:ext uri="{909E8E84-426E-40DD-AFC4-6F175D3DCCD1}">
              <a14:hiddenFill xmlns:a14="http://schemas.microsoft.com/office/drawing/2010/main">
                <a:solidFill>
                  <a:srgbClr val="FFFFFF"/>
                </a:solidFill>
              </a14:hiddenFill>
            </a:ext>
          </a:extLst>
        </p:spPr>
      </p:pic>
      <p:sp>
        <p:nvSpPr>
          <p:cNvPr id="9" name="textruta 8"/>
          <p:cNvSpPr txBox="1"/>
          <p:nvPr/>
        </p:nvSpPr>
        <p:spPr>
          <a:xfrm>
            <a:off x="1547664" y="5537431"/>
            <a:ext cx="2471176" cy="677108"/>
          </a:xfrm>
          <a:prstGeom prst="rect">
            <a:avLst/>
          </a:prstGeom>
          <a:noFill/>
        </p:spPr>
        <p:txBody>
          <a:bodyPr wrap="square" rtlCol="0">
            <a:spAutoFit/>
          </a:bodyPr>
          <a:lstStyle/>
          <a:p>
            <a:r>
              <a:rPr lang="sv-SE" sz="1200" dirty="0" smtClean="0"/>
              <a:t>Pris vid uppgradering från föreningens grundutbud: </a:t>
            </a:r>
          </a:p>
          <a:p>
            <a:r>
              <a:rPr lang="sv-SE" sz="1200" dirty="0" smtClean="0"/>
              <a:t>129 kr/mån</a:t>
            </a:r>
            <a:r>
              <a:rPr lang="sv-SE" sz="1400" dirty="0" smtClean="0"/>
              <a:t>.</a:t>
            </a:r>
            <a:endParaRPr lang="sv-SE" sz="1400" dirty="0"/>
          </a:p>
        </p:txBody>
      </p:sp>
      <p:pic>
        <p:nvPicPr>
          <p:cNvPr id="2050" name="Picture 2" descr="BREL0302_T2FlexFiber_sälj_1612"/>
          <p:cNvPicPr>
            <a:picLocks noChangeAspect="1" noChangeArrowheads="1"/>
          </p:cNvPicPr>
          <p:nvPr/>
        </p:nvPicPr>
        <p:blipFill>
          <a:blip r:embed="rId4" cstate="print">
            <a:extLst>
              <a:ext uri="{28A0092B-C50C-407E-A947-70E740481C1C}">
                <a14:useLocalDpi xmlns:a14="http://schemas.microsoft.com/office/drawing/2010/main" val="0"/>
              </a:ext>
            </a:extLst>
          </a:blip>
          <a:srcRect l="1959" b="7535"/>
          <a:stretch>
            <a:fillRect/>
          </a:stretch>
        </p:blipFill>
        <p:spPr bwMode="auto">
          <a:xfrm>
            <a:off x="1187624" y="1526257"/>
            <a:ext cx="2992438" cy="399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ruta 17"/>
          <p:cNvSpPr txBox="1">
            <a:spLocks/>
          </p:cNvSpPr>
          <p:nvPr/>
        </p:nvSpPr>
        <p:spPr bwMode="auto">
          <a:xfrm>
            <a:off x="4644008" y="2132856"/>
            <a:ext cx="2363788"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sv-SE" altLang="sv-SE" sz="1000" b="1" i="0" u="none" strike="noStrike" cap="none" normalizeH="0" baseline="0" dirty="0" smtClean="0">
              <a:ln>
                <a:noFill/>
              </a:ln>
              <a:solidFill>
                <a:srgbClr val="009632"/>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sv-SE" altLang="sv-SE" sz="1000" b="0" i="0" u="none" strike="noStrike" cap="none" normalizeH="0" baseline="0" dirty="0" smtClean="0">
                <a:ln>
                  <a:noFill/>
                </a:ln>
                <a:solidFill>
                  <a:srgbClr val="3CB628"/>
                </a:solidFill>
                <a:effectLst/>
                <a:latin typeface="Arial" pitchFamily="34" charset="0"/>
                <a:cs typeface="Arial" pitchFamily="34" charset="0"/>
              </a:rPr>
              <a:t>T-2 </a:t>
            </a:r>
            <a:r>
              <a:rPr kumimoji="0" lang="sv-SE" altLang="sv-SE" sz="1000" b="0" i="0" u="none" strike="noStrike" cap="none" normalizeH="0" baseline="0" dirty="0" err="1" smtClean="0">
                <a:ln>
                  <a:noFill/>
                </a:ln>
                <a:solidFill>
                  <a:srgbClr val="3CB628"/>
                </a:solidFill>
                <a:effectLst/>
                <a:latin typeface="Arial" pitchFamily="34" charset="0"/>
                <a:cs typeface="Arial" pitchFamily="34" charset="0"/>
              </a:rPr>
              <a:t>Flex</a:t>
            </a:r>
            <a:r>
              <a:rPr kumimoji="0" lang="sv-SE" altLang="sv-SE" sz="1000" b="0" i="0" u="none" strike="noStrike" cap="none" normalizeH="0" baseline="0" dirty="0" smtClean="0">
                <a:ln>
                  <a:noFill/>
                </a:ln>
                <a:solidFill>
                  <a:srgbClr val="000000"/>
                </a:solidFill>
                <a:effectLst/>
                <a:latin typeface="Arial" pitchFamily="34" charset="0"/>
                <a:cs typeface="Arial" pitchFamily="34" charset="0"/>
              </a:rPr>
              <a:t> är det smarta abonnemanget där man väljer och byter kanaler utifrån eget intresse. </a:t>
            </a:r>
          </a:p>
          <a:p>
            <a:pPr marL="0" marR="0" lvl="0" indent="0" algn="l" defTabSz="914400" rtl="0" eaLnBrk="1" fontAlgn="base" latinLnBrk="0" hangingPunct="1">
              <a:lnSpc>
                <a:spcPct val="100000"/>
              </a:lnSpc>
              <a:spcBef>
                <a:spcPct val="0"/>
              </a:spcBef>
              <a:spcAft>
                <a:spcPct val="0"/>
              </a:spcAft>
              <a:buClrTx/>
              <a:buSzTx/>
              <a:buFontTx/>
              <a:buNone/>
              <a:tabLst/>
            </a:pPr>
            <a:endParaRPr lang="sv-SE" altLang="sv-SE" sz="1000" dirty="0">
              <a:solidFill>
                <a:srgbClr val="000000"/>
              </a:solidFill>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sv-SE" altLang="sv-SE" sz="1000" b="1" i="0" u="none" strike="noStrike" cap="none" normalizeH="0" baseline="0" dirty="0" smtClean="0">
                <a:ln>
                  <a:noFill/>
                </a:ln>
                <a:solidFill>
                  <a:srgbClr val="000000"/>
                </a:solidFill>
                <a:effectLst/>
                <a:latin typeface="Arial" pitchFamily="34" charset="0"/>
                <a:cs typeface="Arial" pitchFamily="34" charset="0"/>
              </a:rPr>
              <a:t>Plus 8 valbara</a:t>
            </a:r>
            <a:r>
              <a:rPr kumimoji="0" lang="sv-SE" altLang="sv-SE" sz="1000" b="1" i="0" u="none" strike="noStrike" cap="none" normalizeH="0" dirty="0" smtClean="0">
                <a:ln>
                  <a:noFill/>
                </a:ln>
                <a:solidFill>
                  <a:srgbClr val="000000"/>
                </a:solidFill>
                <a:effectLst/>
                <a:latin typeface="Arial" pitchFamily="34" charset="0"/>
                <a:cs typeface="Arial" pitchFamily="34" charset="0"/>
              </a:rPr>
              <a:t> kanaler.</a:t>
            </a:r>
            <a:endParaRPr kumimoji="0" lang="sv-SE" altLang="sv-SE" sz="1000" b="1" i="0" u="none" strike="noStrike" cap="none" normalizeH="0" baseline="0" dirty="0" smtClean="0">
              <a:ln>
                <a:noFill/>
              </a:ln>
              <a:solidFill>
                <a:srgbClr val="009632"/>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sv-SE" altLang="sv-SE"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0159783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ruta 9"/>
          <p:cNvSpPr txBox="1"/>
          <p:nvPr/>
        </p:nvSpPr>
        <p:spPr>
          <a:xfrm>
            <a:off x="2564904" y="476672"/>
            <a:ext cx="3888432" cy="1200329"/>
          </a:xfrm>
          <a:prstGeom prst="rect">
            <a:avLst/>
          </a:prstGeom>
          <a:noFill/>
        </p:spPr>
        <p:txBody>
          <a:bodyPr wrap="square" rtlCol="0">
            <a:spAutoFit/>
          </a:bodyPr>
          <a:lstStyle/>
          <a:p>
            <a:pPr algn="ctr"/>
            <a:r>
              <a:rPr lang="sv-SE" b="1" dirty="0">
                <a:solidFill>
                  <a:schemeClr val="tx1">
                    <a:lumMod val="65000"/>
                    <a:lumOff val="35000"/>
                  </a:schemeClr>
                </a:solidFill>
              </a:rPr>
              <a:t>HSB Brf Sjödalen</a:t>
            </a:r>
          </a:p>
          <a:p>
            <a:pPr algn="ctr"/>
            <a:r>
              <a:rPr lang="sv-SE" b="1" dirty="0" smtClean="0">
                <a:solidFill>
                  <a:schemeClr val="tx1">
                    <a:lumMod val="65000"/>
                    <a:lumOff val="35000"/>
                  </a:schemeClr>
                </a:solidFill>
              </a:rPr>
              <a:t>- </a:t>
            </a:r>
            <a:r>
              <a:rPr lang="sv-SE" b="1" dirty="0">
                <a:solidFill>
                  <a:schemeClr val="tx1">
                    <a:lumMod val="65000"/>
                    <a:lumOff val="35000"/>
                  </a:schemeClr>
                </a:solidFill>
              </a:rPr>
              <a:t>Föreningens utbud, </a:t>
            </a:r>
            <a:r>
              <a:rPr lang="sv-SE" b="1" dirty="0" smtClean="0">
                <a:solidFill>
                  <a:schemeClr val="tx1">
                    <a:lumMod val="65000"/>
                    <a:lumOff val="35000"/>
                  </a:schemeClr>
                </a:solidFill>
              </a:rPr>
              <a:t>TV</a:t>
            </a:r>
          </a:p>
          <a:p>
            <a:pPr algn="ctr"/>
            <a:r>
              <a:rPr lang="sv-SE" b="1" dirty="0" smtClean="0">
                <a:solidFill>
                  <a:schemeClr val="tx1">
                    <a:lumMod val="65000"/>
                    <a:lumOff val="35000"/>
                  </a:schemeClr>
                </a:solidFill>
              </a:rPr>
              <a:t>Utökat utbud för boende.</a:t>
            </a:r>
            <a:endParaRPr lang="sv-SE" b="1" dirty="0">
              <a:solidFill>
                <a:schemeClr val="tx1">
                  <a:lumMod val="65000"/>
                  <a:lumOff val="35000"/>
                </a:schemeClr>
              </a:solidFill>
            </a:endParaRPr>
          </a:p>
          <a:p>
            <a:pPr algn="ctr"/>
            <a:r>
              <a:rPr lang="sv-SE" b="1" dirty="0" smtClean="0">
                <a:solidFill>
                  <a:schemeClr val="tx1">
                    <a:lumMod val="65000"/>
                    <a:lumOff val="35000"/>
                  </a:schemeClr>
                </a:solidFill>
              </a:rPr>
              <a:t> </a:t>
            </a:r>
            <a:endParaRPr lang="sv-SE" b="1" dirty="0">
              <a:solidFill>
                <a:schemeClr val="tx1">
                  <a:lumMod val="65000"/>
                  <a:lumOff val="35000"/>
                </a:schemeClr>
              </a:solidFill>
            </a:endParaRPr>
          </a:p>
        </p:txBody>
      </p:sp>
      <p:pic>
        <p:nvPicPr>
          <p:cNvPr id="11" name="Picture 5" descr="\\tse.local\tsefile\Home\ab9509\Desktop\Marknadsbilder - B2\B2_vepa_alla_kan_bli_snabbare_grön_jpg.jpg"/>
          <p:cNvPicPr>
            <a:picLocks noChangeAspect="1" noChangeArrowheads="1"/>
          </p:cNvPicPr>
          <p:nvPr/>
        </p:nvPicPr>
        <p:blipFill rotWithShape="1">
          <a:blip r:embed="rId3">
            <a:extLst>
              <a:ext uri="{28A0092B-C50C-407E-A947-70E740481C1C}">
                <a14:useLocalDpi xmlns:a14="http://schemas.microsoft.com/office/drawing/2010/main" val="0"/>
              </a:ext>
            </a:extLst>
          </a:blip>
          <a:srcRect l="17840" t="16823" r="17312" b="21045"/>
          <a:stretch/>
        </p:blipFill>
        <p:spPr bwMode="auto">
          <a:xfrm>
            <a:off x="6453336" y="188640"/>
            <a:ext cx="2371061" cy="2264734"/>
          </a:xfrm>
          <a:prstGeom prst="rect">
            <a:avLst/>
          </a:prstGeom>
          <a:noFill/>
          <a:extLst>
            <a:ext uri="{909E8E84-426E-40DD-AFC4-6F175D3DCCD1}">
              <a14:hiddenFill xmlns:a14="http://schemas.microsoft.com/office/drawing/2010/main">
                <a:solidFill>
                  <a:srgbClr val="FFFFFF"/>
                </a:solidFill>
              </a14:hiddenFill>
            </a:ext>
          </a:extLst>
        </p:spPr>
      </p:pic>
      <p:sp>
        <p:nvSpPr>
          <p:cNvPr id="9" name="textruta 8"/>
          <p:cNvSpPr txBox="1"/>
          <p:nvPr/>
        </p:nvSpPr>
        <p:spPr>
          <a:xfrm>
            <a:off x="4932040" y="4941168"/>
            <a:ext cx="2471176" cy="677108"/>
          </a:xfrm>
          <a:prstGeom prst="rect">
            <a:avLst/>
          </a:prstGeom>
          <a:noFill/>
        </p:spPr>
        <p:txBody>
          <a:bodyPr wrap="square" rtlCol="0">
            <a:spAutoFit/>
          </a:bodyPr>
          <a:lstStyle/>
          <a:p>
            <a:r>
              <a:rPr lang="sv-SE" sz="1200" dirty="0" smtClean="0"/>
              <a:t>Pris vid uppgradering från föreningens grundutbud: </a:t>
            </a:r>
          </a:p>
          <a:p>
            <a:r>
              <a:rPr lang="sv-SE" sz="1200" dirty="0" smtClean="0"/>
              <a:t>249 kr/mån</a:t>
            </a:r>
            <a:r>
              <a:rPr lang="sv-SE" sz="1400" dirty="0" smtClean="0"/>
              <a:t>.</a:t>
            </a:r>
            <a:endParaRPr lang="sv-SE" sz="1400" dirty="0"/>
          </a:p>
        </p:txBody>
      </p:sp>
      <p:pic>
        <p:nvPicPr>
          <p:cNvPr id="3074" name="Picture 2" descr="BREL0302_T3StorFiber_sälj_1612"/>
          <p:cNvPicPr>
            <a:picLocks noChangeAspect="1" noChangeArrowheads="1"/>
          </p:cNvPicPr>
          <p:nvPr/>
        </p:nvPicPr>
        <p:blipFill>
          <a:blip r:embed="rId4" cstate="print">
            <a:extLst>
              <a:ext uri="{28A0092B-C50C-407E-A947-70E740481C1C}">
                <a14:useLocalDpi xmlns:a14="http://schemas.microsoft.com/office/drawing/2010/main" val="0"/>
              </a:ext>
            </a:extLst>
          </a:blip>
          <a:srcRect l="9514" t="2260" b="17160"/>
          <a:stretch>
            <a:fillRect/>
          </a:stretch>
        </p:blipFill>
        <p:spPr bwMode="auto">
          <a:xfrm>
            <a:off x="831605" y="1455737"/>
            <a:ext cx="3648075" cy="459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ruta 19"/>
          <p:cNvSpPr txBox="1">
            <a:spLocks/>
          </p:cNvSpPr>
          <p:nvPr/>
        </p:nvSpPr>
        <p:spPr bwMode="auto">
          <a:xfrm>
            <a:off x="4968875" y="2495550"/>
            <a:ext cx="217170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sv-SE" altLang="sv-SE" sz="1000" b="1" i="0" u="none" strike="noStrike" cap="none" normalizeH="0" baseline="0" smtClean="0">
              <a:ln>
                <a:noFill/>
              </a:ln>
              <a:solidFill>
                <a:srgbClr val="009632"/>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sv-SE" altLang="sv-SE" sz="1000" b="0" i="0" u="none" strike="noStrike" cap="none" normalizeH="0" baseline="0" smtClean="0">
                <a:ln>
                  <a:noFill/>
                </a:ln>
                <a:solidFill>
                  <a:srgbClr val="3CB628"/>
                </a:solidFill>
                <a:effectLst/>
                <a:latin typeface="Arial" pitchFamily="34" charset="0"/>
                <a:cs typeface="Arial" pitchFamily="34" charset="0"/>
              </a:rPr>
              <a:t>T-3 Stor</a:t>
            </a:r>
            <a:r>
              <a:rPr kumimoji="0" lang="sv-SE" altLang="sv-SE" sz="1000" b="0" i="0" u="none" strike="noStrike" cap="none" normalizeH="0" baseline="0" smtClean="0">
                <a:ln>
                  <a:noFill/>
                </a:ln>
                <a:solidFill>
                  <a:srgbClr val="000000"/>
                </a:solidFill>
                <a:effectLst/>
                <a:latin typeface="Arial" pitchFamily="34" charset="0"/>
                <a:cs typeface="Arial" pitchFamily="34" charset="0"/>
              </a:rPr>
              <a:t> är abonnemanget för alla som vill kunna välja och vraka bland kanalerna. </a:t>
            </a:r>
            <a:endParaRPr kumimoji="0" lang="sv-SE" altLang="sv-SE" sz="1000" b="1" i="0" u="none" strike="noStrike" cap="none" normalizeH="0" baseline="0" smtClean="0">
              <a:ln>
                <a:noFill/>
              </a:ln>
              <a:solidFill>
                <a:srgbClr val="009632"/>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sv-SE" altLang="sv-SE"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3336500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060984" y="1212641"/>
            <a:ext cx="5746029" cy="446276"/>
          </a:xfrm>
        </p:spPr>
        <p:txBody>
          <a:bodyPr>
            <a:normAutofit fontScale="90000"/>
          </a:bodyPr>
          <a:lstStyle/>
          <a:p>
            <a:r>
              <a:rPr lang="sv-SE" sz="3600" b="1" dirty="0" smtClean="0">
                <a:solidFill>
                  <a:schemeClr val="tx1">
                    <a:lumMod val="65000"/>
                    <a:lumOff val="35000"/>
                  </a:schemeClr>
                </a:solidFill>
              </a:rPr>
              <a:t>Boende som vill uppgradera, TV</a:t>
            </a:r>
            <a:endParaRPr lang="sv-SE" sz="3600" b="1" dirty="0">
              <a:solidFill>
                <a:schemeClr val="tx1">
                  <a:lumMod val="65000"/>
                  <a:lumOff val="35000"/>
                </a:schemeClr>
              </a:solidFill>
            </a:endParaRPr>
          </a:p>
        </p:txBody>
      </p:sp>
      <p:sp>
        <p:nvSpPr>
          <p:cNvPr id="25" name="Rectangle 39"/>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sp>
        <p:nvSpPr>
          <p:cNvPr id="27" name="Rectangle 40"/>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sp>
        <p:nvSpPr>
          <p:cNvPr id="2048" name="Rectangle 41"/>
          <p:cNvSpPr>
            <a:spLocks noChangeArrowheads="1"/>
          </p:cNvSpPr>
          <p:nvPr/>
        </p:nvSpPr>
        <p:spPr bwMode="auto">
          <a:xfrm>
            <a:off x="152400" y="18669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sv-SE" sz="1800" b="0" i="0" u="none" strike="noStrike" cap="none" normalizeH="0" baseline="0" smtClean="0">
              <a:ln>
                <a:noFill/>
              </a:ln>
              <a:solidFill>
                <a:schemeClr val="tx1"/>
              </a:solidFill>
              <a:effectLst/>
              <a:latin typeface="Arial" pitchFamily="34" charset="0"/>
              <a:cs typeface="Arial" pitchFamily="34" charset="0"/>
            </a:endParaRPr>
          </a:p>
        </p:txBody>
      </p:sp>
      <p:sp>
        <p:nvSpPr>
          <p:cNvPr id="2049" name="Rectangle 42"/>
          <p:cNvSpPr>
            <a:spLocks noChangeArrowheads="1"/>
          </p:cNvSpPr>
          <p:nvPr/>
        </p:nvSpPr>
        <p:spPr bwMode="auto">
          <a:xfrm>
            <a:off x="152400" y="18669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sv-SE" sz="1800" b="0" i="0" u="none" strike="noStrike" cap="none" normalizeH="0" baseline="0" smtClean="0">
              <a:ln>
                <a:noFill/>
              </a:ln>
              <a:solidFill>
                <a:schemeClr val="tx1"/>
              </a:solidFill>
              <a:effectLst/>
              <a:latin typeface="Arial" pitchFamily="34" charset="0"/>
              <a:cs typeface="Arial" pitchFamily="34" charset="0"/>
            </a:endParaRPr>
          </a:p>
        </p:txBody>
      </p:sp>
      <p:pic>
        <p:nvPicPr>
          <p:cNvPr id="2050" name="Picture 2" descr="http://mediearkivet.telenor.se/Data/tr3/Thumbs/12956_fit_800.jpg?1423482725557"/>
          <p:cNvPicPr>
            <a:picLocks noChangeAspect="1" noChangeArrowheads="1"/>
          </p:cNvPicPr>
          <p:nvPr/>
        </p:nvPicPr>
        <p:blipFill rotWithShape="1">
          <a:blip r:embed="rId2">
            <a:extLst>
              <a:ext uri="{28A0092B-C50C-407E-A947-70E740481C1C}">
                <a14:useLocalDpi xmlns:a14="http://schemas.microsoft.com/office/drawing/2010/main" val="0"/>
              </a:ext>
            </a:extLst>
          </a:blip>
          <a:srcRect l="12028" t="8919" r="12037" b="7081"/>
          <a:stretch/>
        </p:blipFill>
        <p:spPr bwMode="auto">
          <a:xfrm>
            <a:off x="6732240" y="3114933"/>
            <a:ext cx="1956487" cy="3200400"/>
          </a:xfrm>
          <a:prstGeom prst="rect">
            <a:avLst/>
          </a:prstGeom>
          <a:noFill/>
          <a:extLst>
            <a:ext uri="{909E8E84-426E-40DD-AFC4-6F175D3DCCD1}">
              <a14:hiddenFill xmlns:a14="http://schemas.microsoft.com/office/drawing/2010/main">
                <a:solidFill>
                  <a:srgbClr val="FFFFFF"/>
                </a:solidFill>
              </a14:hiddenFill>
            </a:ext>
          </a:extLst>
        </p:spPr>
      </p:pic>
      <p:sp>
        <p:nvSpPr>
          <p:cNvPr id="3" name="textruta 2"/>
          <p:cNvSpPr txBox="1"/>
          <p:nvPr/>
        </p:nvSpPr>
        <p:spPr>
          <a:xfrm>
            <a:off x="1547664" y="2132856"/>
            <a:ext cx="4752528" cy="2708434"/>
          </a:xfrm>
          <a:prstGeom prst="rect">
            <a:avLst/>
          </a:prstGeom>
          <a:noFill/>
        </p:spPr>
        <p:txBody>
          <a:bodyPr wrap="square" rtlCol="0">
            <a:spAutoFit/>
          </a:bodyPr>
          <a:lstStyle/>
          <a:p>
            <a:pPr marL="171450" indent="-171450">
              <a:buFont typeface="Arial" panose="020B0604020202020204" pitchFamily="34" charset="0"/>
              <a:buChar char="•"/>
            </a:pPr>
            <a:r>
              <a:rPr lang="sv-SE" sz="1200" b="1" dirty="0" smtClean="0"/>
              <a:t>TV i flera rum</a:t>
            </a:r>
          </a:p>
          <a:p>
            <a:endParaRPr lang="sv-SE" sz="1200" dirty="0" smtClean="0"/>
          </a:p>
          <a:p>
            <a:r>
              <a:rPr lang="sv-SE" sz="1000" dirty="0" smtClean="0"/>
              <a:t>Om du vill titta på TV i ytterligare rum kan du skaffa upp till tre extra HD-boxar med extra programkort. Du får då exakt samma utbud även i de andra rummen till ett rabatterat pris och du betalar ingen extra kortavgift eller startavgift.</a:t>
            </a:r>
          </a:p>
          <a:p>
            <a:endParaRPr lang="sv-SE" sz="1000" dirty="0"/>
          </a:p>
          <a:p>
            <a:r>
              <a:rPr lang="sv-SE" sz="1000" dirty="0" smtClean="0"/>
              <a:t>	</a:t>
            </a:r>
            <a:r>
              <a:rPr lang="sv-SE" sz="1000" b="1" dirty="0" smtClean="0"/>
              <a:t>T-1 Bas		 99 kr/kort</a:t>
            </a:r>
          </a:p>
          <a:p>
            <a:endParaRPr lang="sv-SE" sz="1000" dirty="0"/>
          </a:p>
          <a:p>
            <a:endParaRPr lang="sv-SE" sz="1000" dirty="0" smtClean="0"/>
          </a:p>
          <a:p>
            <a:pPr marL="171450" indent="-171450">
              <a:buFont typeface="Arial" panose="020B0604020202020204" pitchFamily="34" charset="0"/>
              <a:buChar char="•"/>
            </a:pPr>
            <a:r>
              <a:rPr lang="sv-SE" sz="1200" b="1" dirty="0" smtClean="0"/>
              <a:t>Tillvalspaket</a:t>
            </a:r>
            <a:r>
              <a:rPr lang="sv-SE" sz="1000" dirty="0" smtClean="0"/>
              <a:t>, exempelvis </a:t>
            </a:r>
            <a:r>
              <a:rPr lang="sv-SE" sz="1000" dirty="0" err="1" smtClean="0"/>
              <a:t>Viasat</a:t>
            </a:r>
            <a:r>
              <a:rPr lang="sv-SE" sz="1000" dirty="0" smtClean="0"/>
              <a:t>, C </a:t>
            </a:r>
            <a:r>
              <a:rPr lang="sv-SE" sz="1000" dirty="0" err="1" smtClean="0"/>
              <a:t>More</a:t>
            </a:r>
            <a:r>
              <a:rPr lang="sv-SE" sz="1000" dirty="0" smtClean="0"/>
              <a:t> se www.bredbandsbolaget.se för priser.</a:t>
            </a:r>
            <a:br>
              <a:rPr lang="sv-SE" sz="1000" dirty="0" smtClean="0"/>
            </a:br>
            <a:r>
              <a:rPr lang="sv-SE" sz="1000" dirty="0" smtClean="0"/>
              <a:t/>
            </a:r>
            <a:br>
              <a:rPr lang="sv-SE" sz="1000" dirty="0" smtClean="0"/>
            </a:br>
            <a:endParaRPr lang="sv-SE" sz="1000" dirty="0" smtClean="0"/>
          </a:p>
          <a:p>
            <a:pPr marL="171450" indent="-171450">
              <a:buFont typeface="Arial" panose="020B0604020202020204" pitchFamily="34" charset="0"/>
              <a:buChar char="•"/>
            </a:pPr>
            <a:r>
              <a:rPr lang="sv-SE" sz="1200" b="1" dirty="0" smtClean="0"/>
              <a:t>Inspelningsbar hårddisk</a:t>
            </a:r>
            <a:r>
              <a:rPr lang="sv-SE" sz="1000" dirty="0" smtClean="0"/>
              <a:t>, beställs via Kundtjänst, pris  699 kr. Ansluts till den TV box ni har.</a:t>
            </a:r>
            <a:br>
              <a:rPr lang="sv-SE" sz="1000" dirty="0" smtClean="0"/>
            </a:br>
            <a:endParaRPr lang="sv-SE" sz="1000" dirty="0" smtClean="0"/>
          </a:p>
          <a:p>
            <a:pPr marL="171450" indent="-171450">
              <a:buFont typeface="Arial" panose="020B0604020202020204" pitchFamily="34" charset="0"/>
              <a:buChar char="•"/>
            </a:pPr>
            <a:r>
              <a:rPr lang="sv-SE" sz="1200" b="1" dirty="0" smtClean="0"/>
              <a:t>Filmbutik</a:t>
            </a:r>
            <a:r>
              <a:rPr lang="sv-SE" sz="1000" dirty="0" smtClean="0"/>
              <a:t>, hyr filmer med ett knapptryck. Betalas på kommande faktura.</a:t>
            </a:r>
            <a:endParaRPr lang="sv-SE" sz="1000" dirty="0"/>
          </a:p>
        </p:txBody>
      </p:sp>
      <p:pic>
        <p:nvPicPr>
          <p:cNvPr id="11" name="Picture 5" descr="\\tse.local\tsefile\Home\ab9509\Desktop\Marknadsbilder - B2\B2_vepa_alla_kan_bli_snabbare_grön_jpg.jpg"/>
          <p:cNvPicPr>
            <a:picLocks noChangeAspect="1" noChangeArrowheads="1"/>
          </p:cNvPicPr>
          <p:nvPr/>
        </p:nvPicPr>
        <p:blipFill rotWithShape="1">
          <a:blip r:embed="rId3">
            <a:extLst>
              <a:ext uri="{28A0092B-C50C-407E-A947-70E740481C1C}">
                <a14:useLocalDpi xmlns:a14="http://schemas.microsoft.com/office/drawing/2010/main" val="0"/>
              </a:ext>
            </a:extLst>
          </a:blip>
          <a:srcRect l="17840" t="16823" r="17312" b="21045"/>
          <a:stretch/>
        </p:blipFill>
        <p:spPr bwMode="auto">
          <a:xfrm>
            <a:off x="6660232" y="188640"/>
            <a:ext cx="2371061" cy="22647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22019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99592" y="116632"/>
            <a:ext cx="6264696" cy="792088"/>
          </a:xfrm>
        </p:spPr>
        <p:txBody>
          <a:bodyPr>
            <a:normAutofit/>
          </a:bodyPr>
          <a:lstStyle/>
          <a:p>
            <a:r>
              <a:rPr lang="sv-SE" sz="2400" dirty="0" smtClean="0"/>
              <a:t>Praktisk information.</a:t>
            </a:r>
            <a:endParaRPr lang="sv-SE" sz="2400" dirty="0"/>
          </a:p>
        </p:txBody>
      </p:sp>
      <p:sp>
        <p:nvSpPr>
          <p:cNvPr id="4" name="textruta 3"/>
          <p:cNvSpPr txBox="1"/>
          <p:nvPr/>
        </p:nvSpPr>
        <p:spPr>
          <a:xfrm>
            <a:off x="1542448" y="908720"/>
            <a:ext cx="4910888" cy="4678204"/>
          </a:xfrm>
          <a:prstGeom prst="rect">
            <a:avLst/>
          </a:prstGeom>
          <a:noFill/>
        </p:spPr>
        <p:txBody>
          <a:bodyPr wrap="square" rtlCol="0">
            <a:spAutoFit/>
          </a:bodyPr>
          <a:lstStyle/>
          <a:p>
            <a:endParaRPr lang="sv-SE" sz="1000" dirty="0" smtClean="0"/>
          </a:p>
          <a:p>
            <a:pPr marL="171450" indent="-171450">
              <a:buFontTx/>
              <a:buChar char="-"/>
            </a:pPr>
            <a:r>
              <a:rPr lang="sv-SE" sz="1200" b="1" dirty="0" smtClean="0"/>
              <a:t>Ta det lugnt! </a:t>
            </a:r>
            <a:r>
              <a:rPr lang="sv-SE" sz="1200" dirty="0" smtClean="0"/>
              <a:t>Vi på Bredbandsbolaget ser till att du kan tänka på annat än Bredband och TV när du ska flytta.  </a:t>
            </a:r>
            <a:br>
              <a:rPr lang="sv-SE" sz="1200" dirty="0" smtClean="0"/>
            </a:br>
            <a:endParaRPr lang="sv-SE" sz="1200" dirty="0" smtClean="0"/>
          </a:p>
          <a:p>
            <a:pPr marL="171450" indent="-171450">
              <a:buFontTx/>
              <a:buChar char="-"/>
            </a:pPr>
            <a:r>
              <a:rPr lang="sv-SE" sz="1200" b="1" dirty="0" smtClean="0"/>
              <a:t>TV-Box </a:t>
            </a:r>
            <a:r>
              <a:rPr lang="sv-SE" sz="1200" b="1" dirty="0"/>
              <a:t>och trådlös router </a:t>
            </a:r>
            <a:r>
              <a:rPr lang="sv-SE" sz="1200" dirty="0" smtClean="0"/>
              <a:t>finns redan på plats i din nya lägenhet </a:t>
            </a:r>
            <a:r>
              <a:rPr lang="sv-SE" sz="1200" dirty="0"/>
              <a:t>när </a:t>
            </a:r>
            <a:r>
              <a:rPr lang="sv-SE" sz="1200" dirty="0" smtClean="0"/>
              <a:t>du flyttar in. </a:t>
            </a:r>
            <a:r>
              <a:rPr lang="sv-SE" sz="1200" dirty="0" smtClean="0"/>
              <a:t/>
            </a:r>
            <a:br>
              <a:rPr lang="sv-SE" sz="1200" dirty="0" smtClean="0"/>
            </a:br>
            <a:endParaRPr lang="sv-SE" sz="1200" dirty="0" smtClean="0"/>
          </a:p>
          <a:p>
            <a:pPr marL="171450" indent="-171450">
              <a:buFontTx/>
              <a:buChar char="-"/>
            </a:pPr>
            <a:r>
              <a:rPr lang="sv-SE" sz="1200" b="1" dirty="0"/>
              <a:t>Samtliga boende måste kontakta Kundtjänst för att aktivera sitt bredband</a:t>
            </a:r>
            <a:r>
              <a:rPr lang="sv-SE" sz="1200" dirty="0"/>
              <a:t>. Efter detta kommer ni att få kod för att aktivera bredbandet. De boende uppger vilken adress de bor på, samt lägenhetsnummer, sedan hjälper vår Kundtjänst att skapa ett konto till er.</a:t>
            </a:r>
            <a:br>
              <a:rPr lang="sv-SE" sz="1200" dirty="0"/>
            </a:br>
            <a:endParaRPr lang="sv-SE" sz="1200" dirty="0"/>
          </a:p>
          <a:p>
            <a:pPr marL="171450" indent="-171450">
              <a:buFontTx/>
              <a:buChar char="-"/>
            </a:pPr>
            <a:r>
              <a:rPr lang="sv-SE" sz="1200" b="1" dirty="0"/>
              <a:t>Kontakt med kundtjänst för aktivering kan göras några dagar innan inflyttning.</a:t>
            </a:r>
          </a:p>
          <a:p>
            <a:r>
              <a:rPr lang="sv-SE" sz="1200" dirty="0"/>
              <a:t>     </a:t>
            </a:r>
            <a:r>
              <a:rPr lang="sv-SE" sz="1200" b="1" dirty="0"/>
              <a:t>Kundtjänst nås på 0770 – 777 000</a:t>
            </a:r>
            <a:r>
              <a:rPr lang="sv-SE" sz="1200" b="1" dirty="0" smtClean="0"/>
              <a:t>.</a:t>
            </a:r>
            <a:endParaRPr lang="sv-SE" sz="1200" dirty="0" smtClean="0"/>
          </a:p>
          <a:p>
            <a:pPr marL="171450" indent="-171450">
              <a:buFontTx/>
              <a:buChar char="-"/>
            </a:pPr>
            <a:endParaRPr lang="sv-SE" sz="1200" dirty="0" smtClean="0"/>
          </a:p>
          <a:p>
            <a:pPr marL="171450" indent="-171450">
              <a:buFontTx/>
              <a:buChar char="-"/>
            </a:pPr>
            <a:r>
              <a:rPr lang="sv-SE" sz="1200" dirty="0"/>
              <a:t>Önskar ni beställa fler tjänster utöver det som ingår i avgiften så hjälper vår duktiga kundservice till med </a:t>
            </a:r>
            <a:r>
              <a:rPr lang="sv-SE" sz="1200" dirty="0" smtClean="0"/>
              <a:t>detta. De nås på 0770-111 700 eller via vår hemsida www.bredbandsbolaget.se</a:t>
            </a:r>
            <a:r>
              <a:rPr lang="sv-SE" sz="1200" dirty="0"/>
              <a:t>.</a:t>
            </a:r>
            <a:r>
              <a:rPr lang="sv-SE" sz="1200" dirty="0" smtClean="0"/>
              <a:t>  </a:t>
            </a:r>
          </a:p>
          <a:p>
            <a:endParaRPr lang="sv-SE" sz="1200" b="1" dirty="0" smtClean="0"/>
          </a:p>
          <a:p>
            <a:pPr marL="171450" indent="-171450">
              <a:buFontTx/>
              <a:buChar char="-"/>
            </a:pPr>
            <a:r>
              <a:rPr lang="sv-SE" sz="1200" dirty="0" smtClean="0"/>
              <a:t>Några dagar efter inflyttning så kommer en </a:t>
            </a:r>
            <a:r>
              <a:rPr lang="sv-SE" sz="1200" b="1" dirty="0" smtClean="0"/>
              <a:t>tekniker vara på plats</a:t>
            </a:r>
            <a:r>
              <a:rPr lang="sv-SE" sz="1200" dirty="0" smtClean="0"/>
              <a:t> i huset och vid behov hjälpa er med att komma igång med bredband, tv och telefoni. Önskar man ta del av denna tjänst skriver man upp sig på den lista som sitter i trapphuset. På denna lapp hittar ni även information om vilka tider vår tekniker är på plats. </a:t>
            </a:r>
          </a:p>
        </p:txBody>
      </p:sp>
      <p:pic>
        <p:nvPicPr>
          <p:cNvPr id="5" name="Picture 5" descr="\\tse.local\tsefile\Home\ab9509\Desktop\Marknadsbilder - B2\B2_vepa_alla_kan_bli_snabbare_grön_jpg.jpg"/>
          <p:cNvPicPr>
            <a:picLocks noChangeAspect="1" noChangeArrowheads="1"/>
          </p:cNvPicPr>
          <p:nvPr/>
        </p:nvPicPr>
        <p:blipFill rotWithShape="1">
          <a:blip r:embed="rId2">
            <a:extLst>
              <a:ext uri="{28A0092B-C50C-407E-A947-70E740481C1C}">
                <a14:useLocalDpi xmlns:a14="http://schemas.microsoft.com/office/drawing/2010/main" val="0"/>
              </a:ext>
            </a:extLst>
          </a:blip>
          <a:srcRect l="17840" t="16823" r="17312" b="21045"/>
          <a:stretch/>
        </p:blipFill>
        <p:spPr bwMode="auto">
          <a:xfrm>
            <a:off x="6453336" y="188640"/>
            <a:ext cx="2371061" cy="226473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www.bredbandsbolaget.se/published_images/B2_symbol_kundservice_160x10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6783" y="2780928"/>
            <a:ext cx="2164166" cy="14608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770695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351</TotalTime>
  <Words>265</Words>
  <Application>Microsoft Office PowerPoint</Application>
  <PresentationFormat>Bildspel på skärmen (4:3)</PresentationFormat>
  <Paragraphs>61</Paragraphs>
  <Slides>7</Slides>
  <Notes>3</Notes>
  <HiddenSlides>0</HiddenSlides>
  <MMClips>0</MMClips>
  <ScaleCrop>false</ScaleCrop>
  <HeadingPairs>
    <vt:vector size="4" baseType="variant">
      <vt:variant>
        <vt:lpstr>Tema</vt:lpstr>
      </vt:variant>
      <vt:variant>
        <vt:i4>1</vt:i4>
      </vt:variant>
      <vt:variant>
        <vt:lpstr>Bildrubriker</vt:lpstr>
      </vt:variant>
      <vt:variant>
        <vt:i4>7</vt:i4>
      </vt:variant>
    </vt:vector>
  </HeadingPairs>
  <TitlesOfParts>
    <vt:vector size="8" baseType="lpstr">
      <vt:lpstr>Office-tema</vt:lpstr>
      <vt:lpstr>PowerPoint-presentation</vt:lpstr>
      <vt:lpstr>PowerPoint-presentation</vt:lpstr>
      <vt:lpstr>PowerPoint-presentation</vt:lpstr>
      <vt:lpstr>PowerPoint-presentation</vt:lpstr>
      <vt:lpstr>PowerPoint-presentation</vt:lpstr>
      <vt:lpstr>Boende som vill uppgradera, TV</vt:lpstr>
      <vt:lpstr>Praktisk information.</vt:lpstr>
    </vt:vector>
  </TitlesOfParts>
  <Company>Telenor Sverige AB</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Bokor Andreas (Telenor Sverige AB)</dc:creator>
  <cp:lastModifiedBy>Bokor Andreas (Telenor Sverige)</cp:lastModifiedBy>
  <cp:revision>42</cp:revision>
  <dcterms:created xsi:type="dcterms:W3CDTF">2014-11-04T09:22:13Z</dcterms:created>
  <dcterms:modified xsi:type="dcterms:W3CDTF">2017-11-17T08:06:07Z</dcterms:modified>
</cp:coreProperties>
</file>